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25" r:id="rId2"/>
    <p:sldMasterId id="2147483745" r:id="rId3"/>
  </p:sldMasterIdLst>
  <p:notesMasterIdLst>
    <p:notesMasterId r:id="rId14"/>
  </p:notesMasterIdLst>
  <p:handoutMasterIdLst>
    <p:handoutMasterId r:id="rId15"/>
  </p:handoutMasterIdLst>
  <p:sldIdLst>
    <p:sldId id="608" r:id="rId4"/>
    <p:sldId id="646" r:id="rId5"/>
    <p:sldId id="262" r:id="rId6"/>
    <p:sldId id="263" r:id="rId7"/>
    <p:sldId id="776" r:id="rId8"/>
    <p:sldId id="1331" r:id="rId9"/>
    <p:sldId id="1329" r:id="rId10"/>
    <p:sldId id="727" r:id="rId11"/>
    <p:sldId id="750" r:id="rId12"/>
    <p:sldId id="749" r:id="rId13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582D3F-2D5B-4616-935B-1B0A2C80E23D}">
          <p14:sldIdLst>
            <p14:sldId id="608"/>
            <p14:sldId id="646"/>
            <p14:sldId id="262"/>
            <p14:sldId id="263"/>
            <p14:sldId id="776"/>
            <p14:sldId id="1331"/>
            <p14:sldId id="1329"/>
            <p14:sldId id="727"/>
            <p14:sldId id="750"/>
            <p14:sldId id="749"/>
          </p14:sldIdLst>
        </p14:section>
      </p14:sectionLst>
    </p:ext>
    <p:ext uri="{EFAFB233-063F-42B5-8137-9DF3F51BA10A}">
      <p15:sldGuideLst xmlns:p15="http://schemas.microsoft.com/office/powerpoint/2012/main">
        <p15:guide id="7" pos="3120">
          <p15:clr>
            <a:srgbClr val="A4A3A4"/>
          </p15:clr>
        </p15:guide>
        <p15:guide id="8" pos="308">
          <p15:clr>
            <a:srgbClr val="A4A3A4"/>
          </p15:clr>
        </p15:guide>
        <p15:guide id="9" pos="5932" userDrawn="1">
          <p15:clr>
            <a:srgbClr val="A4A3A4"/>
          </p15:clr>
        </p15:guide>
        <p15:guide id="13" orient="horz" pos="686" userDrawn="1">
          <p15:clr>
            <a:srgbClr val="A4A3A4"/>
          </p15:clr>
        </p15:guide>
        <p15:guide id="15" orient="horz" pos="3974" userDrawn="1">
          <p15:clr>
            <a:srgbClr val="A4A3A4"/>
          </p15:clr>
        </p15:guide>
        <p15:guide id="16" orient="horz" pos="12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333333"/>
    <a:srgbClr val="646464"/>
    <a:srgbClr val="6D6D6D"/>
    <a:srgbClr val="C1C0C0"/>
    <a:srgbClr val="AC98DB"/>
    <a:srgbClr val="FFFFFF"/>
    <a:srgbClr val="999999"/>
    <a:srgbClr val="D6D6D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208086-BFF9-43FD-90CC-93A5F05BFC46}" v="2" dt="2021-07-12T00:28:06.224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7738" autoAdjust="0"/>
  </p:normalViewPr>
  <p:slideViewPr>
    <p:cSldViewPr snapToObjects="1" showGuides="1">
      <p:cViewPr varScale="1">
        <p:scale>
          <a:sx n="86" d="100"/>
          <a:sy n="86" d="100"/>
        </p:scale>
        <p:origin x="1243" y="53"/>
      </p:cViewPr>
      <p:guideLst>
        <p:guide pos="3120"/>
        <p:guide pos="308"/>
        <p:guide pos="5932"/>
        <p:guide orient="horz" pos="686"/>
        <p:guide orient="horz" pos="3974"/>
        <p:guide orient="horz" pos="1207"/>
      </p:guideLst>
    </p:cSldViewPr>
  </p:slideViewPr>
  <p:outlineViewPr>
    <p:cViewPr>
      <p:scale>
        <a:sx n="33" d="100"/>
        <a:sy n="33" d="100"/>
      </p:scale>
      <p:origin x="0" y="99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61" d="100"/>
          <a:sy n="61" d="100"/>
        </p:scale>
        <p:origin x="3182" y="43"/>
      </p:cViewPr>
      <p:guideLst>
        <p:guide orient="horz" pos="3127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e-Uk Kim" userId="8778ad64-31dd-4608-8185-ec16f0d6cac9" providerId="ADAL" clId="{B2208086-BFF9-43FD-90CC-93A5F05BFC46}"/>
    <pc:docChg chg="modSld">
      <pc:chgData name="Tae-Uk Kim" userId="8778ad64-31dd-4608-8185-ec16f0d6cac9" providerId="ADAL" clId="{B2208086-BFF9-43FD-90CC-93A5F05BFC46}" dt="2021-07-12T00:28:06.224" v="12" actId="1035"/>
      <pc:docMkLst>
        <pc:docMk/>
      </pc:docMkLst>
      <pc:sldChg chg="modSp">
        <pc:chgData name="Tae-Uk Kim" userId="8778ad64-31dd-4608-8185-ec16f0d6cac9" providerId="ADAL" clId="{B2208086-BFF9-43FD-90CC-93A5F05BFC46}" dt="2021-07-12T00:28:06.224" v="12" actId="1035"/>
        <pc:sldMkLst>
          <pc:docMk/>
          <pc:sldMk cId="19667172" sldId="608"/>
        </pc:sldMkLst>
        <pc:spChg chg="mod">
          <ac:chgData name="Tae-Uk Kim" userId="8778ad64-31dd-4608-8185-ec16f0d6cac9" providerId="ADAL" clId="{B2208086-BFF9-43FD-90CC-93A5F05BFC46}" dt="2021-07-11T16:43:23.191" v="10" actId="20577"/>
          <ac:spMkLst>
            <pc:docMk/>
            <pc:sldMk cId="19667172" sldId="608"/>
            <ac:spMk id="13" creationId="{00000000-0000-0000-0000-000000000000}"/>
          </ac:spMkLst>
        </pc:spChg>
        <pc:spChg chg="mod">
          <ac:chgData name="Tae-Uk Kim" userId="8778ad64-31dd-4608-8185-ec16f0d6cac9" providerId="ADAL" clId="{B2208086-BFF9-43FD-90CC-93A5F05BFC46}" dt="2021-07-12T00:28:06.224" v="12" actId="1035"/>
          <ac:spMkLst>
            <pc:docMk/>
            <pc:sldMk cId="19667172" sldId="608"/>
            <ac:spMk id="1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/>
          <a:lstStyle>
            <a:lvl1pPr algn="l">
              <a:defRPr sz="1300"/>
            </a:lvl1pPr>
          </a:lstStyle>
          <a:p>
            <a:endParaRPr lang="en-GB" dirty="0">
              <a:latin typeface="맑은 고딕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2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맑은 고딕" pitchFamily="50" charset="-127"/>
              </a:rPr>
              <a:pPr/>
              <a:t>12/07/2021</a:t>
            </a:fld>
            <a:endParaRPr lang="en-GB" dirty="0">
              <a:latin typeface="맑은 고딕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430094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 anchor="b"/>
          <a:lstStyle>
            <a:lvl1pPr algn="l">
              <a:defRPr sz="1300"/>
            </a:lvl1pPr>
          </a:lstStyle>
          <a:p>
            <a:endParaRPr lang="en-GB" dirty="0">
              <a:latin typeface="맑은 고딕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맑은 고딕" pitchFamily="50" charset="-127"/>
              </a:rPr>
              <a:pPr/>
              <a:t>‹#›</a:t>
            </a:fld>
            <a:endParaRPr lang="en-GB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/>
          <a:lstStyle>
            <a:lvl1pPr algn="l">
              <a:defRPr sz="1300">
                <a:latin typeface="맑은 고딕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/>
          <a:lstStyle>
            <a:lvl1pPr algn="r">
              <a:defRPr sz="1300">
                <a:latin typeface="맑은 고딕" pitchFamily="50" charset="-127"/>
              </a:defRPr>
            </a:lvl1pPr>
          </a:lstStyle>
          <a:p>
            <a:fld id="{8045EBA9-A28D-4849-BFEA-AA04F6A21B63}" type="datetimeFigureOut">
              <a:rPr lang="en-GB" smtClean="0"/>
              <a:pPr/>
              <a:t>12/07/2021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2950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78" tIns="48240" rIns="96478" bIns="4824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6478" tIns="48240" rIns="96478" bIns="482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30094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 anchor="b"/>
          <a:lstStyle>
            <a:lvl1pPr algn="l">
              <a:defRPr sz="1300">
                <a:latin typeface="맑은 고딕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4"/>
            <a:ext cx="2945659" cy="496411"/>
          </a:xfrm>
          <a:prstGeom prst="rect">
            <a:avLst/>
          </a:prstGeom>
        </p:spPr>
        <p:txBody>
          <a:bodyPr vert="horz" lIns="96478" tIns="48240" rIns="96478" bIns="48240" rtlCol="0" anchor="b"/>
          <a:lstStyle>
            <a:lvl1pPr algn="r">
              <a:defRPr sz="1300">
                <a:latin typeface="맑은 고딕" pitchFamily="50" charset="-127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9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3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05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284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0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w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548680"/>
            <a:ext cx="8921750" cy="444881"/>
          </a:xfrm>
        </p:spPr>
        <p:txBody>
          <a:bodyPr anchor="b"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lang="en-GB" sz="2500" b="1" kern="1200" spc="-150" dirty="0">
                <a:solidFill>
                  <a:schemeClr val="tx1"/>
                </a:solidFill>
                <a:latin typeface="맑은 고딕" pitchFamily="50" charset="-127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95300" y="512676"/>
            <a:ext cx="89154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88950" y="6518678"/>
            <a:ext cx="8928099" cy="0"/>
          </a:xfrm>
          <a:prstGeom prst="line">
            <a:avLst/>
          </a:prstGeom>
          <a:noFill/>
          <a:ln w="6350">
            <a:solidFill>
              <a:schemeClr val="bg1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vl="0"/>
            <a:endParaRPr lang="en-US" noProof="0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11175" y="1087635"/>
            <a:ext cx="8899525" cy="61957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altLang="ko-KR" sz="1200" kern="1200" spc="-15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</a:lstStyle>
          <a:p>
            <a:pPr marL="0" lvl="2" indent="-179388" algn="l" defTabSz="914400" rtl="0" eaLnBrk="1" latinLnBrk="1" hangingPunct="1">
              <a:lnSpc>
                <a:spcPct val="110000"/>
              </a:lnSpc>
              <a:spcAft>
                <a:spcPts val="900"/>
              </a:spcAft>
              <a:buClr>
                <a:schemeClr val="accent2"/>
              </a:buClr>
              <a:buSzPct val="70000"/>
            </a:pPr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1713195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15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October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Payroll </a:t>
            </a:r>
            <a:r>
              <a:rPr lang="en-GB" dirty="0" err="1"/>
              <a:t>Analyzer</a:t>
            </a:r>
            <a:r>
              <a:rPr lang="en-GB" dirty="0"/>
              <a:t> Training Demo Video</a:t>
            </a:r>
          </a:p>
        </p:txBody>
      </p:sp>
    </p:spTree>
    <p:extLst>
      <p:ext uri="{BB962C8B-B14F-4D97-AF65-F5344CB8AC3E}">
        <p14:creationId xmlns:p14="http://schemas.microsoft.com/office/powerpoint/2010/main" val="84221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26465"/>
            <a:ext cx="437515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26465"/>
            <a:ext cx="437515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706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2121114"/>
            <a:ext cx="43797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038800" y="2121114"/>
            <a:ext cx="43797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0" y="1426464"/>
            <a:ext cx="43797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38800" y="1426464"/>
            <a:ext cx="43797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820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3582" y="1024129"/>
            <a:ext cx="89154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382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95300" y="201168"/>
            <a:ext cx="89154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95300" y="1042417"/>
            <a:ext cx="89154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65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95300" y="201168"/>
            <a:ext cx="89154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95300" y="1042417"/>
            <a:ext cx="89154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713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95300" y="201168"/>
            <a:ext cx="89154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95300" y="1040400"/>
            <a:ext cx="89154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003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93581" y="6243638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55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3580" y="719139"/>
            <a:ext cx="37986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27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030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 bwMode="gray">
          <a:xfrm>
            <a:off x="507340" y="620575"/>
            <a:ext cx="4447381" cy="2351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| Assurance | Tax | Transactions | Advisory</a:t>
            </a:r>
          </a:p>
          <a:p>
            <a:pPr marL="0" marR="0" lvl="3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Ernst &amp; Young LLP</a:t>
            </a:r>
          </a:p>
          <a:p>
            <a:pPr marL="0" marR="0" lvl="3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2015 Ernst &amp; Young LLP. Published in the UK.</a:t>
            </a:r>
            <a:b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900" b="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Rights Reserved.</a:t>
            </a:r>
          </a:p>
          <a:p>
            <a:pPr marL="0" marR="0" lvl="3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800" b="0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UK firm Ernst &amp; Young LLP is a limited liability partnership registered in England and Wales</a:t>
            </a:r>
            <a:br>
              <a:rPr kumimoji="0" lang="en-GB" sz="800" b="0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800" b="0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registered number OC300001 and is a member firm of Ernst &amp; Young Global Limited.</a:t>
            </a:r>
          </a:p>
          <a:p>
            <a:pPr marL="0" marR="0" lvl="3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800" b="0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Ernst &amp; Young LLP, 1 More London Place, London, SE1 2AF.</a:t>
            </a:r>
          </a:p>
          <a:p>
            <a:pPr marL="0" marR="0" lvl="3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38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ey.com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058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04508" y="795662"/>
            <a:ext cx="400387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29769" y="1954221"/>
            <a:ext cx="3515426" cy="979702"/>
          </a:xfr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29769" y="3046159"/>
            <a:ext cx="3515426" cy="1046323"/>
          </a:xfrm>
        </p:spPr>
        <p:txBody>
          <a:bodyPr/>
          <a:lstStyle>
            <a:lvl1pPr marL="0" indent="0" algn="l">
              <a:spcAft>
                <a:spcPts val="975"/>
              </a:spcAft>
              <a:buNone/>
              <a:defRPr sz="1624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299" b="1">
                <a:solidFill>
                  <a:srgbClr val="404040"/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082648" y="5709060"/>
            <a:ext cx="6595772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75167" y="5605201"/>
            <a:ext cx="848680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75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2649" y="6019189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649" y="6216807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166" y="5914642"/>
            <a:ext cx="467756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3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2032874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04508" y="795662"/>
            <a:ext cx="400387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29769" y="1954221"/>
            <a:ext cx="3515426" cy="979702"/>
          </a:xfr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29769" y="3046159"/>
            <a:ext cx="3515426" cy="1046323"/>
          </a:xfrm>
        </p:spPr>
        <p:txBody>
          <a:bodyPr/>
          <a:lstStyle>
            <a:lvl1pPr marL="0" indent="0" algn="l">
              <a:spcAft>
                <a:spcPts val="975"/>
              </a:spcAft>
              <a:buNone/>
              <a:defRPr sz="1624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299" b="1">
                <a:solidFill>
                  <a:srgbClr val="404040"/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082648" y="5709060"/>
            <a:ext cx="6595772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75167" y="5605201"/>
            <a:ext cx="848680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75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167" y="6019189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167" y="6216807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3123111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04508" y="5826613"/>
            <a:ext cx="314925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67315" y="2158329"/>
            <a:ext cx="3884881" cy="860400"/>
          </a:xfrm>
          <a:prstGeom prst="rect">
            <a:avLst/>
          </a:prstGeo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7471" y="3200329"/>
            <a:ext cx="3904489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24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2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97403" y="723658"/>
            <a:ext cx="461336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97403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29114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860729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2884902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04508" y="5826613"/>
            <a:ext cx="314925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315" y="2158329"/>
            <a:ext cx="3248662" cy="860400"/>
          </a:xfrm>
          <a:prstGeom prst="rect">
            <a:avLst/>
          </a:prstGeo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71" y="3200329"/>
            <a:ext cx="3265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24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2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97403" y="876059"/>
            <a:ext cx="3942874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62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62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62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462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2615191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7920"/>
            <a:ext cx="89154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050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403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8317" y="1"/>
            <a:ext cx="3247684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6045444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137921"/>
            <a:ext cx="5927872" cy="873760"/>
          </a:xfrm>
        </p:spPr>
        <p:txBody>
          <a:bodyPr/>
          <a:lstStyle>
            <a:lvl1pPr marL="0" indent="0">
              <a:buNone/>
              <a:defRPr sz="1462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95301" y="2311401"/>
            <a:ext cx="2907331" cy="3844704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515842" y="2311402"/>
            <a:ext cx="2907331" cy="1254759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15842" y="4236721"/>
            <a:ext cx="2907331" cy="1944160"/>
          </a:xfrm>
        </p:spPr>
        <p:txBody>
          <a:bodyPr numCol="1"/>
          <a:lstStyle>
            <a:lvl1pPr marL="0" indent="0">
              <a:buNone/>
              <a:defRPr sz="1462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627236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89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936365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786" y="294200"/>
            <a:ext cx="7220989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88785" y="1137921"/>
            <a:ext cx="2227432" cy="5018184"/>
          </a:xfrm>
        </p:spPr>
        <p:txBody>
          <a:bodyPr/>
          <a:lstStyle>
            <a:lvl1pPr marL="0" indent="0">
              <a:buNone/>
              <a:defRPr sz="1462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50832" y="1137921"/>
            <a:ext cx="2276936" cy="5018184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7162383" y="1137922"/>
            <a:ext cx="2248317" cy="2796151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188786" y="907750"/>
            <a:ext cx="722098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07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58" y="5340096"/>
            <a:ext cx="1069848" cy="1156968"/>
          </a:xfrm>
          <a:prstGeom prst="rect">
            <a:avLst/>
          </a:prstGeom>
        </p:spPr>
      </p:pic>
      <p:sp>
        <p:nvSpPr>
          <p:cNvPr id="10" name="Rectangle 1"/>
          <p:cNvSpPr>
            <a:spLocks noChangeAspect="1"/>
          </p:cNvSpPr>
          <p:nvPr userDrawn="1"/>
        </p:nvSpPr>
        <p:spPr>
          <a:xfrm>
            <a:off x="2093847" y="777241"/>
            <a:ext cx="7318574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397251" y="2240280"/>
            <a:ext cx="673608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397252" y="3220754"/>
            <a:ext cx="673608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163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37920"/>
            <a:ext cx="669049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62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137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599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501" y="2851522"/>
            <a:ext cx="3611956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924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89608" marR="0" lvl="0" indent="-289608" defTabSz="81850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398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501" y="2851522"/>
            <a:ext cx="3611956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924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89608" marR="0" lvl="0" indent="-289608" defTabSz="81850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0432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87646" y="1488927"/>
            <a:ext cx="189895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0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880" y="2526765"/>
            <a:ext cx="4297512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274" dirty="0" smtClean="0">
                <a:latin typeface="Georgia" panose="02040502050405020303" pitchFamily="18" charset="0"/>
              </a:defRPr>
            </a:lvl1pPr>
          </a:lstStyle>
          <a:p>
            <a:pPr marL="289608" lvl="0" indent="-289608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880" y="4632765"/>
            <a:ext cx="4297512" cy="316838"/>
          </a:xfrm>
        </p:spPr>
        <p:txBody>
          <a:bodyPr lIns="90000" tIns="46800" rIns="90000" bIns="46800"/>
          <a:lstStyle>
            <a:lvl1pPr marL="0" indent="0" algn="l" defTabSz="742584" rtl="0" eaLnBrk="1" latinLnBrk="0" hangingPunct="1">
              <a:spcBef>
                <a:spcPts val="0"/>
              </a:spcBef>
              <a:spcAft>
                <a:spcPts val="487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2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89608" indent="0">
              <a:buNone/>
              <a:defRPr lang="en-US" sz="1624" smtClean="0">
                <a:latin typeface="+mn-lt"/>
              </a:defRPr>
            </a:lvl2pPr>
            <a:lvl3pPr>
              <a:defRPr lang="en-US" sz="1462" smtClean="0">
                <a:latin typeface="+mn-lt"/>
              </a:defRPr>
            </a:lvl3pPr>
            <a:lvl4pPr>
              <a:defRPr lang="en-US" sz="1299" smtClean="0">
                <a:latin typeface="+mn-lt"/>
              </a:defRPr>
            </a:lvl4pPr>
            <a:lvl5pPr>
              <a:defRPr lang="en-IN" sz="12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880" y="4971442"/>
            <a:ext cx="4297512" cy="316838"/>
          </a:xfrm>
        </p:spPr>
        <p:txBody>
          <a:bodyPr lIns="90000" tIns="46800" rIns="90000" bIns="46800"/>
          <a:lstStyle>
            <a:lvl1pPr marL="0" indent="0" algn="l" defTabSz="742584" rtl="0" eaLnBrk="1" latinLnBrk="0" hangingPunct="1">
              <a:spcBef>
                <a:spcPts val="0"/>
              </a:spcBef>
              <a:spcAft>
                <a:spcPts val="487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2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89608" indent="0">
              <a:buNone/>
              <a:defRPr lang="en-US" sz="1624" smtClean="0">
                <a:latin typeface="+mn-lt"/>
              </a:defRPr>
            </a:lvl2pPr>
            <a:lvl3pPr>
              <a:defRPr lang="en-US" sz="1462" smtClean="0">
                <a:latin typeface="+mn-lt"/>
              </a:defRPr>
            </a:lvl3pPr>
            <a:lvl4pPr>
              <a:defRPr lang="en-US" sz="1299" smtClean="0">
                <a:latin typeface="+mn-lt"/>
              </a:defRPr>
            </a:lvl4pPr>
            <a:lvl5pPr>
              <a:defRPr lang="en-IN" sz="12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96191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244" y="2060235"/>
            <a:ext cx="4297512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274" dirty="0" smtClean="0">
                <a:latin typeface="Georgia" panose="02040502050405020303" pitchFamily="18" charset="0"/>
              </a:defRPr>
            </a:lvl1pPr>
          </a:lstStyle>
          <a:p>
            <a:pPr marL="289608" lvl="0" indent="-289608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4244" y="5506678"/>
            <a:ext cx="4297512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2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89608" lvl="0" indent="-289608" algn="ctr">
              <a:spcBef>
                <a:spcPts val="0"/>
              </a:spcBef>
              <a:spcAft>
                <a:spcPts val="487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04244" y="5818717"/>
            <a:ext cx="4297512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2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89608" lvl="0" indent="-289608" algn="ctr">
              <a:spcBef>
                <a:spcPts val="0"/>
              </a:spcBef>
              <a:spcAft>
                <a:spcPts val="487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003525" y="979788"/>
            <a:ext cx="189895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0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41070798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6950" y="0"/>
            <a:ext cx="484905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230" y="2578743"/>
            <a:ext cx="3685172" cy="1055708"/>
          </a:xfrm>
        </p:spPr>
        <p:txBody>
          <a:bodyPr/>
          <a:lstStyle>
            <a:lvl1pPr marL="0" indent="0">
              <a:buNone/>
              <a:defRPr sz="2436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230" y="3840384"/>
            <a:ext cx="3685172" cy="1055708"/>
          </a:xfrm>
        </p:spPr>
        <p:txBody>
          <a:bodyPr/>
          <a:lstStyle>
            <a:lvl1pPr marL="0" indent="0">
              <a:buNone/>
              <a:defRPr sz="12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945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5300" y="1137921"/>
            <a:ext cx="4025876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2920" y="3813288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2920" y="4055931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72354" y="3578084"/>
            <a:ext cx="632575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3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2355" y="1137921"/>
            <a:ext cx="4438346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2355" y="1635009"/>
            <a:ext cx="4438346" cy="1611554"/>
          </a:xfrm>
        </p:spPr>
        <p:txBody>
          <a:bodyPr/>
          <a:lstStyle>
            <a:lvl1pPr marL="0" indent="0">
              <a:buNone/>
              <a:defRPr sz="12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187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160400" y="6471244"/>
            <a:ext cx="967393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12 July 2021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630470" y="6471244"/>
            <a:ext cx="250615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01231" y="6471244"/>
            <a:ext cx="53846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499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37920"/>
            <a:ext cx="669049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89608">
              <a:defRPr>
                <a:solidFill>
                  <a:schemeClr val="bg1"/>
                </a:solidFill>
              </a:defRPr>
            </a:lvl2pPr>
            <a:lvl3pPr marL="579216">
              <a:defRPr>
                <a:solidFill>
                  <a:schemeClr val="bg1"/>
                </a:solidFill>
              </a:defRPr>
            </a:lvl3pPr>
            <a:lvl4pPr marL="868824">
              <a:defRPr>
                <a:solidFill>
                  <a:schemeClr val="bg1"/>
                </a:solidFill>
              </a:defRPr>
            </a:lvl4pPr>
            <a:lvl5pPr marL="1158431"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8567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99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58" y="5340096"/>
            <a:ext cx="1069848" cy="1156968"/>
          </a:xfrm>
          <a:prstGeom prst="rect">
            <a:avLst/>
          </a:prstGeom>
        </p:spPr>
      </p:pic>
      <p:sp>
        <p:nvSpPr>
          <p:cNvPr id="8" name="Freeform 5"/>
          <p:cNvSpPr>
            <a:spLocks noChangeAspect="1"/>
          </p:cNvSpPr>
          <p:nvPr userDrawn="1"/>
        </p:nvSpPr>
        <p:spPr bwMode="gray">
          <a:xfrm rot="10800000">
            <a:off x="3550132" y="457201"/>
            <a:ext cx="5864352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3535" y="1677507"/>
            <a:ext cx="5309616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853535" y="2685128"/>
            <a:ext cx="5309616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4203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1" y="1137919"/>
            <a:ext cx="4375150" cy="4834800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1" y="1137919"/>
            <a:ext cx="4375150" cy="4834800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260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518" y="1869441"/>
            <a:ext cx="4379700" cy="4256075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579" y="1869441"/>
            <a:ext cx="4379700" cy="4256075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1" y="1137920"/>
            <a:ext cx="43797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34579" y="1137920"/>
            <a:ext cx="43797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65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697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752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090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716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22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906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8451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" y="0"/>
            <a:ext cx="990084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3580" y="719139"/>
            <a:ext cx="3798600" cy="5210062"/>
          </a:xfrm>
        </p:spPr>
        <p:txBody>
          <a:bodyPr/>
          <a:lstStyle>
            <a:lvl1pPr marL="0" indent="0" algn="l" defTabSz="80833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43103" indent="-143103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53416" indent="-153416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008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" y="0"/>
            <a:ext cx="990084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3580" y="719139"/>
            <a:ext cx="3798600" cy="5210062"/>
          </a:xfrm>
        </p:spPr>
        <p:txBody>
          <a:bodyPr/>
          <a:lstStyle>
            <a:lvl1pPr marL="0" indent="0" algn="l" defTabSz="80833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43103" indent="-143103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53416" indent="-153416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67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58" y="5340096"/>
            <a:ext cx="1069848" cy="11569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5" y="5879592"/>
            <a:ext cx="4095000" cy="618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77241"/>
            <a:ext cx="7315994" cy="3400425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960882" y="3258529"/>
            <a:ext cx="643871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960882" y="2288083"/>
            <a:ext cx="6438718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3840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" y="0"/>
            <a:ext cx="9900847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3580" y="719139"/>
            <a:ext cx="3798600" cy="5210062"/>
          </a:xfrm>
        </p:spPr>
        <p:txBody>
          <a:bodyPr/>
          <a:lstStyle>
            <a:lvl1pPr marL="0" indent="0" algn="l" defTabSz="80833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43103" indent="-143103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53416" indent="-153416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3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10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04508" y="795662"/>
            <a:ext cx="400387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29769" y="1954221"/>
            <a:ext cx="3515426" cy="979702"/>
          </a:xfr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29769" y="3046159"/>
            <a:ext cx="3515426" cy="1046323"/>
          </a:xfrm>
        </p:spPr>
        <p:txBody>
          <a:bodyPr/>
          <a:lstStyle>
            <a:lvl1pPr marL="0" indent="0" algn="l">
              <a:spcAft>
                <a:spcPts val="975"/>
              </a:spcAft>
              <a:buNone/>
              <a:defRPr sz="1624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299" b="1">
                <a:solidFill>
                  <a:srgbClr val="404040"/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13644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CF361-8D8E-4794-8640-A831EBA5C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6" b="20989"/>
          <a:stretch/>
        </p:blipFill>
        <p:spPr>
          <a:xfrm>
            <a:off x="1" y="0"/>
            <a:ext cx="9905999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46C4F-3EC6-4F9F-8783-AAE8B4141D12}"/>
              </a:ext>
            </a:extLst>
          </p:cNvPr>
          <p:cNvSpPr/>
          <p:nvPr userDrawn="1"/>
        </p:nvSpPr>
        <p:spPr>
          <a:xfrm>
            <a:off x="5157" y="0"/>
            <a:ext cx="9895687" cy="3429000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97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967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294200"/>
            <a:ext cx="8915400" cy="590400"/>
          </a:xfrm>
        </p:spPr>
        <p:txBody>
          <a:bodyPr anchor="ctr"/>
          <a:lstStyle>
            <a:lvl1pPr>
              <a:defRPr sz="194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2C1B13-ACCA-4F43-B576-4A5337E0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042" y="1041549"/>
            <a:ext cx="8915916" cy="590401"/>
          </a:xfrm>
        </p:spPr>
        <p:txBody>
          <a:bodyPr/>
          <a:lstStyle>
            <a:lvl1pPr marL="146970" indent="-146970" algn="l" defTabSz="556938" rtl="0" eaLnBrk="1" fontAlgn="base" latinLnBrk="0" hangingPunct="1">
              <a:spcBef>
                <a:spcPts val="0"/>
              </a:spcBef>
              <a:spcAft>
                <a:spcPts val="325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299" b="1" kern="1200" cap="none" spc="-32" baseline="0" dirty="0">
                <a:solidFill>
                  <a:schemeClr val="bg2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9608" indent="-289608">
              <a:defRPr/>
            </a:lvl2pPr>
            <a:lvl3pPr marL="289608" indent="-289608">
              <a:defRPr/>
            </a:lvl3pPr>
            <a:lvl4pPr marL="289608" indent="-289608">
              <a:defRPr/>
            </a:lvl4pPr>
            <a:lvl5pPr marL="289608" indent="-289608">
              <a:defRPr/>
            </a:lvl5pPr>
          </a:lstStyle>
          <a:p>
            <a:pPr marL="146970" lvl="0" indent="-146970" algn="l" defTabSz="55693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25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99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2" pos="395">
          <p15:clr>
            <a:srgbClr val="FBAE40"/>
          </p15:clr>
        </p15:guide>
        <p15:guide id="3" pos="728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403" y="869577"/>
            <a:ext cx="3936969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04508" y="5826613"/>
            <a:ext cx="314925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315" y="2158329"/>
            <a:ext cx="3248662" cy="860400"/>
          </a:xfrm>
          <a:prstGeom prst="rect">
            <a:avLst/>
          </a:prstGeo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71" y="3200329"/>
            <a:ext cx="3265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24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2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1819799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04E3-9852-4EE1-995A-A982B306E72F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9298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04508" y="795662"/>
            <a:ext cx="4003874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29769" y="1954221"/>
            <a:ext cx="3515426" cy="979702"/>
          </a:xfrm>
        </p:spPr>
        <p:txBody>
          <a:bodyPr/>
          <a:lstStyle>
            <a:lvl1pPr>
              <a:defRPr sz="2436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29769" y="3046159"/>
            <a:ext cx="3515426" cy="1046323"/>
          </a:xfrm>
        </p:spPr>
        <p:txBody>
          <a:bodyPr/>
          <a:lstStyle>
            <a:lvl1pPr marL="0" indent="0" algn="l">
              <a:spcAft>
                <a:spcPts val="975"/>
              </a:spcAft>
              <a:buNone/>
              <a:defRPr sz="1624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299" b="1">
                <a:solidFill>
                  <a:srgbClr val="404040"/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082648" y="5709060"/>
            <a:ext cx="6595772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75167" y="5605201"/>
            <a:ext cx="848680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75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2649" y="6019189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649" y="6216807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166" y="5914642"/>
            <a:ext cx="467756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3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2386518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04508" y="5826613"/>
            <a:ext cx="314925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67315" y="2158329"/>
            <a:ext cx="3884881" cy="860400"/>
          </a:xfrm>
          <a:prstGeom prst="rect">
            <a:avLst/>
          </a:prstGeom>
        </p:spPr>
        <p:txBody>
          <a:bodyPr/>
          <a:lstStyle>
            <a:lvl1pPr>
              <a:defRPr sz="2436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7471" y="3200329"/>
            <a:ext cx="3904489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24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2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6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7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9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97403" y="723658"/>
            <a:ext cx="461336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97403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629114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860729" y="4021756"/>
            <a:ext cx="123149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462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7006" y="4960938"/>
            <a:ext cx="995241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</p:spTree>
    <p:extLst>
      <p:ext uri="{BB962C8B-B14F-4D97-AF65-F5344CB8AC3E}">
        <p14:creationId xmlns:p14="http://schemas.microsoft.com/office/powerpoint/2010/main" val="1814147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5300" y="1137921"/>
            <a:ext cx="4025876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2920" y="3813288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2920" y="4055931"/>
            <a:ext cx="2508729" cy="180000"/>
          </a:xfrm>
        </p:spPr>
        <p:txBody>
          <a:bodyPr/>
          <a:lstStyle>
            <a:lvl1pPr marL="0" indent="0">
              <a:buNone/>
              <a:defRPr sz="9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72354" y="3578084"/>
            <a:ext cx="632575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73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2355" y="1137921"/>
            <a:ext cx="4438346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2355" y="1635009"/>
            <a:ext cx="4438346" cy="1611554"/>
          </a:xfrm>
        </p:spPr>
        <p:txBody>
          <a:bodyPr/>
          <a:lstStyle>
            <a:lvl1pPr marL="0" indent="0">
              <a:buNone/>
              <a:defRPr sz="12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30B5B11-3029-4BDF-9283-90F5215BC815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96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58" y="5340096"/>
            <a:ext cx="1069848" cy="1156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57200"/>
            <a:ext cx="5864490" cy="4572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0882" y="1799130"/>
            <a:ext cx="502998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60882" y="2769576"/>
            <a:ext cx="502998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5" y="5879592"/>
            <a:ext cx="4095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29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4021-CB4E-4A4F-8709-D33FAB29C8FB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7920"/>
            <a:ext cx="89154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593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8317" y="1"/>
            <a:ext cx="3247684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6045444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137921"/>
            <a:ext cx="5927872" cy="873760"/>
          </a:xfrm>
        </p:spPr>
        <p:txBody>
          <a:bodyPr/>
          <a:lstStyle>
            <a:lvl1pPr marL="0" indent="0">
              <a:buNone/>
              <a:defRPr sz="1462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95301" y="2311401"/>
            <a:ext cx="2907331" cy="3844704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515842" y="2311402"/>
            <a:ext cx="2907331" cy="1254759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15842" y="4236721"/>
            <a:ext cx="2907331" cy="1944160"/>
          </a:xfrm>
        </p:spPr>
        <p:txBody>
          <a:bodyPr numCol="1"/>
          <a:lstStyle>
            <a:lvl1pPr marL="0" indent="0">
              <a:buNone/>
              <a:defRPr sz="1462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1" y="907750"/>
            <a:ext cx="604544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A65521-E907-4B6A-8E88-DD4BEE4ED137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0363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936365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786" y="294200"/>
            <a:ext cx="7220989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88785" y="1137921"/>
            <a:ext cx="2227432" cy="5018184"/>
          </a:xfrm>
        </p:spPr>
        <p:txBody>
          <a:bodyPr/>
          <a:lstStyle>
            <a:lvl1pPr marL="0" indent="0">
              <a:buNone/>
              <a:defRPr sz="1462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50832" y="1137921"/>
            <a:ext cx="2276936" cy="5018184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7162383" y="1137922"/>
            <a:ext cx="2248317" cy="2796151"/>
          </a:xfrm>
        </p:spPr>
        <p:txBody>
          <a:bodyPr numCol="1"/>
          <a:lstStyle>
            <a:lvl1pPr marL="0" indent="0">
              <a:buNone/>
              <a:defRPr sz="1137">
                <a:solidFill>
                  <a:schemeClr val="bg1"/>
                </a:solidFill>
              </a:defRPr>
            </a:lvl1pPr>
            <a:lvl2pPr marL="289608" indent="0">
              <a:buNone/>
              <a:defRPr sz="1462">
                <a:solidFill>
                  <a:schemeClr val="bg1"/>
                </a:solidFill>
              </a:defRPr>
            </a:lvl2pPr>
            <a:lvl3pPr marL="579216" indent="0">
              <a:buNone/>
              <a:defRPr sz="1299">
                <a:solidFill>
                  <a:schemeClr val="bg1"/>
                </a:solidFill>
              </a:defRPr>
            </a:lvl3pPr>
            <a:lvl4pPr marL="868824" indent="0">
              <a:buNone/>
              <a:defRPr sz="1137">
                <a:solidFill>
                  <a:schemeClr val="bg1"/>
                </a:solidFill>
              </a:defRPr>
            </a:lvl4pPr>
            <a:lvl5pPr marL="1158431" indent="0">
              <a:buNone/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188786" y="907750"/>
            <a:ext cx="722098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2FB67F6-71E2-4CE9-9767-63F7E639F73F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0535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87646" y="1488927"/>
            <a:ext cx="189895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0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880" y="2526765"/>
            <a:ext cx="4297512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274" dirty="0" smtClean="0">
                <a:latin typeface="Georgia" panose="02040502050405020303" pitchFamily="18" charset="0"/>
              </a:defRPr>
            </a:lvl1pPr>
          </a:lstStyle>
          <a:p>
            <a:pPr marL="289608" lvl="0" indent="-289608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880" y="4632765"/>
            <a:ext cx="4297512" cy="316838"/>
          </a:xfrm>
        </p:spPr>
        <p:txBody>
          <a:bodyPr lIns="90000" tIns="46800" rIns="90000" bIns="46800"/>
          <a:lstStyle>
            <a:lvl1pPr marL="0" indent="0" algn="l" defTabSz="742584" rtl="0" eaLnBrk="1" latinLnBrk="0" hangingPunct="1">
              <a:spcBef>
                <a:spcPts val="0"/>
              </a:spcBef>
              <a:spcAft>
                <a:spcPts val="487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2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9608" indent="0">
              <a:buNone/>
              <a:defRPr lang="en-US" sz="1624" smtClean="0">
                <a:latin typeface="+mn-lt"/>
              </a:defRPr>
            </a:lvl2pPr>
            <a:lvl3pPr>
              <a:defRPr lang="en-US" sz="1462" smtClean="0">
                <a:latin typeface="+mn-lt"/>
              </a:defRPr>
            </a:lvl3pPr>
            <a:lvl4pPr>
              <a:defRPr lang="en-US" sz="1299" smtClean="0">
                <a:latin typeface="+mn-lt"/>
              </a:defRPr>
            </a:lvl4pPr>
            <a:lvl5pPr>
              <a:defRPr lang="en-IN" sz="12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880" y="4971442"/>
            <a:ext cx="4297512" cy="316838"/>
          </a:xfrm>
        </p:spPr>
        <p:txBody>
          <a:bodyPr lIns="90000" tIns="46800" rIns="90000" bIns="46800"/>
          <a:lstStyle>
            <a:lvl1pPr marL="0" indent="0" algn="l" defTabSz="742584" rtl="0" eaLnBrk="1" latinLnBrk="0" hangingPunct="1">
              <a:spcBef>
                <a:spcPts val="0"/>
              </a:spcBef>
              <a:spcAft>
                <a:spcPts val="487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2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9608" indent="0">
              <a:buNone/>
              <a:defRPr lang="en-US" sz="1624" smtClean="0">
                <a:latin typeface="+mn-lt"/>
              </a:defRPr>
            </a:lvl2pPr>
            <a:lvl3pPr>
              <a:defRPr lang="en-US" sz="1462" smtClean="0">
                <a:latin typeface="+mn-lt"/>
              </a:defRPr>
            </a:lvl3pPr>
            <a:lvl4pPr>
              <a:defRPr lang="en-US" sz="1299" smtClean="0">
                <a:latin typeface="+mn-lt"/>
              </a:defRPr>
            </a:lvl4pPr>
            <a:lvl5pPr>
              <a:defRPr lang="en-IN" sz="12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990591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4244" y="2060235"/>
            <a:ext cx="4297512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274" dirty="0" smtClean="0">
                <a:latin typeface="Georgia" panose="02040502050405020303" pitchFamily="18" charset="0"/>
              </a:defRPr>
            </a:lvl1pPr>
          </a:lstStyle>
          <a:p>
            <a:pPr marL="289608" lvl="0" indent="-289608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4244" y="5506678"/>
            <a:ext cx="4297512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2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289608" lvl="0" indent="-289608" algn="ctr">
              <a:spcBef>
                <a:spcPts val="0"/>
              </a:spcBef>
              <a:spcAft>
                <a:spcPts val="487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04244" y="5818717"/>
            <a:ext cx="4297512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299" dirty="0" smtClean="0">
                <a:latin typeface="+mn-lt"/>
              </a:defRPr>
            </a:lvl1pPr>
          </a:lstStyle>
          <a:p>
            <a:pPr marL="289608" lvl="0" indent="-289608" algn="ctr">
              <a:spcBef>
                <a:spcPts val="0"/>
              </a:spcBef>
              <a:spcAft>
                <a:spcPts val="487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003525" y="979788"/>
            <a:ext cx="189895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90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508808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BA1-5616-41A0-A230-900CC53918C9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702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906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31890-3905-4699-8A54-4A643E2FBD12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8482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F864-C261-4ACC-899D-1F7B54215EB6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2467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BF9A-0D1B-456C-90FD-7DD4E43985FE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0600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294200"/>
            <a:ext cx="8915400" cy="590400"/>
          </a:xfrm>
        </p:spPr>
        <p:txBody>
          <a:bodyPr/>
          <a:lstStyle>
            <a:lvl1pPr>
              <a:defRPr sz="194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B0F1-44AD-42A5-9A37-2FB41F1EC903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9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25599"/>
            <a:ext cx="8915400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7291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518" y="1869441"/>
            <a:ext cx="4379700" cy="4256075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579" y="1869441"/>
            <a:ext cx="4379700" cy="4256075"/>
          </a:xfrm>
        </p:spPr>
        <p:txBody>
          <a:bodyPr/>
          <a:lstStyle>
            <a:lvl1pPr>
              <a:defRPr sz="1624">
                <a:solidFill>
                  <a:schemeClr val="bg1"/>
                </a:solidFill>
              </a:defRPr>
            </a:lvl1pPr>
            <a:lvl2pPr>
              <a:defRPr sz="1462">
                <a:solidFill>
                  <a:schemeClr val="bg1"/>
                </a:solidFill>
              </a:defRPr>
            </a:lvl2pPr>
            <a:lvl3pPr>
              <a:defRPr sz="1299">
                <a:solidFill>
                  <a:schemeClr val="bg1"/>
                </a:solidFill>
              </a:defRPr>
            </a:lvl3pPr>
            <a:lvl4pPr>
              <a:defRPr sz="1137">
                <a:solidFill>
                  <a:schemeClr val="bg1"/>
                </a:solidFill>
              </a:defRPr>
            </a:lvl4pPr>
            <a:lvl5pPr>
              <a:defRPr sz="975">
                <a:solidFill>
                  <a:schemeClr val="bg1"/>
                </a:solidFill>
              </a:defRPr>
            </a:lvl5pPr>
            <a:lvl6pPr>
              <a:defRPr sz="1462"/>
            </a:lvl6pPr>
            <a:lvl7pPr>
              <a:defRPr sz="1462"/>
            </a:lvl7pPr>
            <a:lvl8pPr>
              <a:defRPr sz="1462"/>
            </a:lvl8pPr>
            <a:lvl9pPr>
              <a:defRPr sz="146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1" y="1137920"/>
            <a:ext cx="43797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34579" y="1137920"/>
            <a:ext cx="43797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0" y="907750"/>
            <a:ext cx="891660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C96D42-85A7-4FB8-81C2-A76989CD2C0B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9883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6950" y="0"/>
            <a:ext cx="484905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0230" y="2578743"/>
            <a:ext cx="3685172" cy="1055708"/>
          </a:xfrm>
        </p:spPr>
        <p:txBody>
          <a:bodyPr/>
          <a:lstStyle>
            <a:lvl1pPr marL="0" indent="0">
              <a:buNone/>
              <a:defRPr sz="2436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230" y="3840384"/>
            <a:ext cx="3685172" cy="1055708"/>
          </a:xfrm>
        </p:spPr>
        <p:txBody>
          <a:bodyPr/>
          <a:lstStyle>
            <a:lvl1pPr marL="0" indent="0">
              <a:buNone/>
              <a:defRPr sz="12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698E0F-C516-4EA3-9B7A-A60925844285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9703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501" y="2851522"/>
            <a:ext cx="3611956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924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89608" marR="0" lvl="0" indent="-289608" defTabSz="81850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498488-8765-4B8D-9D72-8E71718AE3EF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4188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A09A2-12AE-4A08-9E31-994E3910808B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06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" y="0"/>
            <a:ext cx="990084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3580" y="719139"/>
            <a:ext cx="3798600" cy="5210062"/>
          </a:xfrm>
        </p:spPr>
        <p:txBody>
          <a:bodyPr/>
          <a:lstStyle>
            <a:lvl1pPr marL="0" indent="0" algn="l" defTabSz="80833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75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43103" indent="-143103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731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5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53416" indent="-153416" algn="l" defTabSz="80833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5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7427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2FC34-10D2-4041-BE4E-316EB341A7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3"/>
          <a:stretch/>
        </p:blipFill>
        <p:spPr>
          <a:xfrm>
            <a:off x="6757326" y="0"/>
            <a:ext cx="314867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F435F5-3160-42EF-891C-A2049425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294200"/>
            <a:ext cx="5907244" cy="590400"/>
          </a:xfrm>
        </p:spPr>
        <p:txBody>
          <a:bodyPr anchor="ctr"/>
          <a:lstStyle>
            <a:lvl1pPr>
              <a:defRPr sz="1949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Line 10">
            <a:extLst>
              <a:ext uri="{FF2B5EF4-FFF2-40B4-BE49-F238E27FC236}">
                <a16:creationId xmlns:a16="http://schemas.microsoft.com/office/drawing/2014/main" id="{E9BD871C-7432-4758-AF31-9CF0D467A56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5301" y="907750"/>
            <a:ext cx="590804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2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6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25599"/>
            <a:ext cx="89154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October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dirty="0"/>
              <a:t>Payroll </a:t>
            </a:r>
            <a:r>
              <a:rPr lang="en-GB" dirty="0" err="1"/>
              <a:t>Analyzer</a:t>
            </a:r>
            <a:r>
              <a:rPr lang="en-GB" dirty="0"/>
              <a:t> Training Demo Video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88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25599"/>
            <a:ext cx="89154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95300" y="1044000"/>
            <a:ext cx="8915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95300" y="6242400"/>
            <a:ext cx="89154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75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3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425600"/>
            <a:ext cx="89154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GB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9086032" y="6588257"/>
            <a:ext cx="324668" cy="1311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9AE4D82F-B047-469B-AC52-A46321747EAF}" type="slidenum">
              <a:rPr lang="en-GB" sz="800" smtClean="0">
                <a:solidFill>
                  <a:schemeClr val="bg1"/>
                </a:solidFill>
                <a:latin typeface="+mn-ea"/>
                <a:ea typeface="+mn-ea"/>
              </a:rPr>
              <a:pPr algn="r"/>
              <a:t>‹#›</a:t>
            </a:fld>
            <a:endParaRPr lang="en-GB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95300" y="6577798"/>
            <a:ext cx="376394" cy="14157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r>
              <a:rPr lang="en-US" altLang="ko-KR" sz="800" b="1" kern="1200" dirty="0">
                <a:solidFill>
                  <a:schemeClr val="bg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rPr>
              <a:t>EY</a:t>
            </a:r>
            <a:r>
              <a:rPr lang="ko-KR" altLang="en-US" sz="800" b="1" kern="1200" dirty="0">
                <a:solidFill>
                  <a:schemeClr val="bg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rPr>
              <a:t>한영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9" r:id="rId2"/>
  </p:sldLayoutIdLst>
  <p:hf sldNum="0"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맑은 고딕" pitchFamily="50" charset="-127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1pPr>
      <a:lvl2pPr marL="7096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2pPr>
      <a:lvl3pPr marL="10779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3pPr>
      <a:lvl4pPr marL="1433513" indent="-3556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4pPr>
      <a:lvl5pPr marL="1787525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425600"/>
            <a:ext cx="89154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100" y="6496184"/>
            <a:ext cx="37206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319275" y="6496184"/>
            <a:ext cx="128778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1 January 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36" y="6327648"/>
            <a:ext cx="433246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1" y="294200"/>
            <a:ext cx="89154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137920"/>
            <a:ext cx="89154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66016" y="6356350"/>
            <a:ext cx="246232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62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60400" y="6471244"/>
            <a:ext cx="967393" cy="180000"/>
          </a:xfrm>
          <a:prstGeom prst="rect">
            <a:avLst/>
          </a:prstGeom>
        </p:spPr>
        <p:txBody>
          <a:bodyPr/>
          <a:lstStyle>
            <a:lvl1pPr marL="0" algn="l" defTabSz="742584" rtl="0" eaLnBrk="1" latinLnBrk="0" hangingPunct="1">
              <a:defRPr lang="en-US" sz="65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12 July 2021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70" y="6471244"/>
            <a:ext cx="2506151" cy="180000"/>
          </a:xfrm>
          <a:prstGeom prst="rect">
            <a:avLst/>
          </a:prstGeom>
        </p:spPr>
        <p:txBody>
          <a:bodyPr/>
          <a:lstStyle>
            <a:lvl1pPr marL="0" algn="l" defTabSz="742584" rtl="0" eaLnBrk="1" latinLnBrk="0" hangingPunct="1">
              <a:defRPr lang="en-US" sz="65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1231" y="6471244"/>
            <a:ext cx="538461" cy="180000"/>
          </a:xfrm>
          <a:prstGeom prst="rect">
            <a:avLst/>
          </a:prstGeom>
        </p:spPr>
        <p:txBody>
          <a:bodyPr/>
          <a:lstStyle>
            <a:lvl1pPr marL="0" algn="l" defTabSz="742584" rtl="0" eaLnBrk="1" latinLnBrk="0" hangingPunct="1">
              <a:defRPr lang="en-GB" sz="65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96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  <p:sldLayoutId id="2147483788" r:id="rId43"/>
    <p:sldLayoutId id="2147483789" r:id="rId44"/>
    <p:sldLayoutId id="2147483790" r:id="rId45"/>
    <p:sldLayoutId id="2147483791" r:id="rId46"/>
    <p:sldLayoutId id="2147483792" r:id="rId47"/>
    <p:sldLayoutId id="2147483793" r:id="rId48"/>
    <p:sldLayoutId id="2147483794" r:id="rId49"/>
    <p:sldLayoutId id="2147483795" r:id="rId50"/>
    <p:sldLayoutId id="2147483796" r:id="rId51"/>
    <p:sldLayoutId id="2147483797" r:id="rId52"/>
    <p:sldLayoutId id="2147483798" r:id="rId53"/>
    <p:sldLayoutId id="2147483799" r:id="rId54"/>
  </p:sldLayoutIdLst>
  <p:hf hdr="0"/>
  <p:txStyles>
    <p:titleStyle>
      <a:lvl1pPr algn="l" defTabSz="742584" rtl="0" eaLnBrk="1" latinLnBrk="0" hangingPunct="1">
        <a:lnSpc>
          <a:spcPct val="85000"/>
        </a:lnSpc>
        <a:spcBef>
          <a:spcPct val="0"/>
        </a:spcBef>
        <a:buNone/>
        <a:defRPr sz="194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89608" indent="-289608" algn="l" defTabSz="74258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24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79216" indent="-289608" algn="l" defTabSz="74258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6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68824" indent="-289608" algn="l" defTabSz="74258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158431" indent="-289608" algn="l" defTabSz="74258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3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448039" indent="-289608" algn="l" defTabSz="74258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75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042107" indent="-185646" algn="l" defTabSz="742584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6pPr>
      <a:lvl7pPr marL="2413399" indent="-185646" algn="l" defTabSz="742584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7pPr>
      <a:lvl8pPr marL="2784691" indent="-185646" algn="l" defTabSz="742584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8pPr>
      <a:lvl9pPr marL="3155983" indent="-185646" algn="l" defTabSz="742584" rtl="0" eaLnBrk="1" latinLnBrk="0" hangingPunct="1">
        <a:spcBef>
          <a:spcPct val="20000"/>
        </a:spcBef>
        <a:buFont typeface="Arial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292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584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3876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168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461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7753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045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0337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458090" y="414618"/>
            <a:ext cx="5250993" cy="3626450"/>
          </a:xfrm>
          <a:custGeom>
            <a:avLst/>
            <a:gdLst>
              <a:gd name="T0" fmla="*/ 0 w 3266"/>
              <a:gd name="T1" fmla="*/ 576 h 2210"/>
              <a:gd name="T2" fmla="*/ 0 w 3266"/>
              <a:gd name="T3" fmla="*/ 2210 h 2210"/>
              <a:gd name="T4" fmla="*/ 3266 w 3266"/>
              <a:gd name="T5" fmla="*/ 2210 h 2210"/>
              <a:gd name="T6" fmla="*/ 3266 w 3266"/>
              <a:gd name="T7" fmla="*/ 0 h 2210"/>
              <a:gd name="T8" fmla="*/ 0 w 3266"/>
              <a:gd name="T9" fmla="*/ 576 h 2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6" h="2210">
                <a:moveTo>
                  <a:pt x="0" y="576"/>
                </a:moveTo>
                <a:lnTo>
                  <a:pt x="0" y="2210"/>
                </a:lnTo>
                <a:lnTo>
                  <a:pt x="3266" y="2210"/>
                </a:lnTo>
                <a:lnTo>
                  <a:pt x="3266" y="0"/>
                </a:lnTo>
                <a:lnTo>
                  <a:pt x="0" y="5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5963" tIns="42981" rIns="85963" bIns="42981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900">
              <a:solidFill>
                <a:srgbClr val="333333"/>
              </a:solidFill>
              <a:latin typeface="Arial" charset="0"/>
            </a:endParaRPr>
          </a:p>
        </p:txBody>
      </p:sp>
      <p:pic>
        <p:nvPicPr>
          <p:cNvPr id="9" name="Picture 2" descr="C:\Users\kyung-hee.choi\Desktop\2015_work\00_New PVI_FY16\11_Proposal\Hanyoung_Logo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31" y="5287838"/>
            <a:ext cx="1125682" cy="12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5"/>
          <p:cNvSpPr txBox="1">
            <a:spLocks/>
          </p:cNvSpPr>
          <p:nvPr/>
        </p:nvSpPr>
        <p:spPr bwMode="auto">
          <a:xfrm>
            <a:off x="699732" y="3501008"/>
            <a:ext cx="461074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defRPr sz="1700">
                <a:solidFill>
                  <a:srgbClr val="404040"/>
                </a:solidFill>
                <a:latin typeface="EYInterstate Regular" pitchFamily="2" charset="0"/>
                <a:ea typeface="+mn-ea"/>
                <a:cs typeface="+mn-cs"/>
              </a:defRPr>
            </a:lvl1pPr>
            <a:lvl2pPr marL="1493" marR="0" indent="0" algn="l" defTabSz="935741" rtl="0" eaLnBrk="1" fontAlgn="base" latinLnBrk="1" hangingPunct="1">
              <a:lnSpc>
                <a:spcPts val="1316"/>
              </a:lnSpc>
              <a:spcBef>
                <a:spcPct val="0"/>
              </a:spcBef>
              <a:spcAft>
                <a:spcPct val="0"/>
              </a:spcAft>
              <a:buClrTx/>
              <a:buSzPct val="30000"/>
              <a:buFont typeface="Arial" charset="0"/>
              <a:buNone/>
              <a:tabLst/>
              <a:defRPr sz="2900">
                <a:solidFill>
                  <a:schemeClr val="tx1"/>
                </a:solidFill>
                <a:latin typeface="Arial" charset="0"/>
              </a:defRPr>
            </a:lvl2pPr>
            <a:lvl3pPr marL="1196912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Arial" charset="0"/>
              </a:defRPr>
            </a:lvl3pPr>
            <a:lvl4pPr marL="1675975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Arial" charset="0"/>
              </a:defRPr>
            </a:lvl4pPr>
            <a:lvl5pPr marL="2155038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5pPr>
            <a:lvl6pPr marL="2584852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6pPr>
            <a:lvl7pPr marL="3014666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7pPr>
            <a:lvl8pPr marL="3444479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8pPr>
            <a:lvl9pPr marL="3874293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58126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EYInterstate Regular" pitchFamily="2" charset="0"/>
                <a:ea typeface="맑은 고딕"/>
                <a:cs typeface="+mn-cs"/>
              </a:rPr>
              <a:t>12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EYInterstate Regular" pitchFamily="2" charset="0"/>
                <a:ea typeface="맑은 고딕"/>
                <a:cs typeface="+mn-cs"/>
              </a:rPr>
              <a:t>July 2021</a:t>
            </a:r>
          </a:p>
        </p:txBody>
      </p:sp>
      <p:sp>
        <p:nvSpPr>
          <p:cNvPr id="14" name="Title 4"/>
          <p:cNvSpPr txBox="1">
            <a:spLocks/>
          </p:cNvSpPr>
          <p:nvPr/>
        </p:nvSpPr>
        <p:spPr bwMode="auto">
          <a:xfrm>
            <a:off x="738291" y="1778185"/>
            <a:ext cx="461074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2pPr>
            <a:lvl3pPr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3pPr>
            <a:lvl4pPr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4pPr>
            <a:lvl5pPr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5pPr>
            <a:lvl6pPr marL="429814"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6pPr>
            <a:lvl7pPr marL="859627"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7pPr>
            <a:lvl8pPr marL="1289441"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8pPr>
            <a:lvl9pPr marL="1719255" algn="l" defTabSz="958126" rtl="0" eaLnBrk="1" fontAlgn="base" latinLnBrk="1" hangingPunct="1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2"/>
                </a:solidFill>
                <a:latin typeface="EYInterstate" pitchFamily="2" charset="0"/>
              </a:defRPr>
            </a:lvl9pPr>
          </a:lstStyle>
          <a:p>
            <a:pPr lvl="0">
              <a:defRPr/>
            </a:pPr>
            <a:r>
              <a:rPr lang="en-US" altLang="ko-KR" kern="0" dirty="0"/>
              <a:t>Helix analytics report </a:t>
            </a:r>
          </a:p>
          <a:p>
            <a:pPr lvl="0" algn="r">
              <a:defRPr/>
            </a:pPr>
            <a:r>
              <a:rPr lang="en-US" altLang="ko-KR" kern="0" dirty="0"/>
              <a:t>- PP&amp;EA</a:t>
            </a:r>
            <a:endParaRPr lang="en-US" altLang="ko-KR" sz="1400" kern="0" dirty="0">
              <a:latin typeface="EYInterstate"/>
              <a:ea typeface="맑은 고딕"/>
            </a:endParaRPr>
          </a:p>
          <a:p>
            <a:pPr marL="0" marR="0" lvl="0" indent="0" algn="r" defTabSz="95812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0" baseline="0" dirty="0">
              <a:latin typeface="EYInterstate"/>
              <a:ea typeface="맑은 고딕"/>
            </a:endParaRPr>
          </a:p>
          <a:p>
            <a:pPr marL="0" marR="0" lvl="0" indent="0" algn="r" defTabSz="95812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0" dirty="0">
              <a:latin typeface="EYInterstate"/>
              <a:ea typeface="맑은 고딕"/>
            </a:endParaRPr>
          </a:p>
          <a:p>
            <a:pPr marL="0" marR="0" lvl="0" indent="0" algn="r" defTabSz="95812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baseline="0" dirty="0">
                <a:latin typeface="EYInterstate"/>
                <a:ea typeface="맑은 고딕"/>
              </a:rPr>
              <a:t>Presented</a:t>
            </a:r>
            <a:r>
              <a:rPr lang="en-US" altLang="ko-KR" sz="1400" kern="0" dirty="0">
                <a:latin typeface="EYInterstate"/>
                <a:ea typeface="맑은 고딕"/>
              </a:rPr>
              <a:t> by </a:t>
            </a:r>
            <a:r>
              <a:rPr lang="en-US" altLang="ko-KR" sz="1400" kern="0" dirty="0" err="1">
                <a:latin typeface="EYInterstate"/>
                <a:ea typeface="맑은 고딕"/>
              </a:rPr>
              <a:t>Tae-uk</a:t>
            </a:r>
            <a:r>
              <a:rPr lang="en-US" altLang="ko-KR" sz="1400" kern="0" dirty="0">
                <a:latin typeface="EYInterstate"/>
                <a:ea typeface="맑은 고딕"/>
              </a:rPr>
              <a:t> Kim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EYInterstate"/>
              <a:ea typeface="맑은 고딕"/>
            </a:endParaRPr>
          </a:p>
        </p:txBody>
      </p:sp>
      <p:sp>
        <p:nvSpPr>
          <p:cNvPr id="15" name="Text Placeholder 6"/>
          <p:cNvSpPr txBox="1">
            <a:spLocks/>
          </p:cNvSpPr>
          <p:nvPr/>
        </p:nvSpPr>
        <p:spPr bwMode="auto">
          <a:xfrm>
            <a:off x="738882" y="1412776"/>
            <a:ext cx="4610149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+mj-ea"/>
                <a:ea typeface="+mj-ea"/>
                <a:cs typeface="+mn-cs"/>
              </a:defRPr>
            </a:lvl1pPr>
            <a:lvl2pPr marL="1493" marR="0" indent="0" algn="l" defTabSz="935741" rtl="0" eaLnBrk="1" fontAlgn="base" latinLnBrk="1" hangingPunct="1">
              <a:lnSpc>
                <a:spcPts val="1316"/>
              </a:lnSpc>
              <a:spcBef>
                <a:spcPct val="0"/>
              </a:spcBef>
              <a:spcAft>
                <a:spcPct val="0"/>
              </a:spcAft>
              <a:buClrTx/>
              <a:buSzPct val="30000"/>
              <a:buFont typeface="Arial" charset="0"/>
              <a:buNone/>
              <a:tabLst/>
              <a:defRPr sz="2900">
                <a:solidFill>
                  <a:schemeClr val="tx1"/>
                </a:solidFill>
                <a:latin typeface="Arial" charset="0"/>
              </a:defRPr>
            </a:lvl2pPr>
            <a:lvl3pPr marL="1196912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Arial" charset="0"/>
              </a:defRPr>
            </a:lvl3pPr>
            <a:lvl4pPr marL="1675975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Arial" charset="0"/>
              </a:defRPr>
            </a:lvl4pPr>
            <a:lvl5pPr marL="2155038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5pPr>
            <a:lvl6pPr marL="2584852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6pPr>
            <a:lvl7pPr marL="3014666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7pPr>
            <a:lvl8pPr marL="3444479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8pPr>
            <a:lvl9pPr marL="3874293" indent="-238785" algn="l" defTabSz="958126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58126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A3A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Helix Training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A3A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yung-hee.choi\Desktop\2015_work\00_New PVI_FY16\11_Proposal\Hanyoung_Logo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31" y="5287838"/>
            <a:ext cx="1125682" cy="12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Triangle 10"/>
          <p:cNvSpPr/>
          <p:nvPr/>
        </p:nvSpPr>
        <p:spPr>
          <a:xfrm rot="5400000">
            <a:off x="4152119" y="-4158824"/>
            <a:ext cx="1588353" cy="9906001"/>
          </a:xfrm>
          <a:prstGeom prst="rtTriangle">
            <a:avLst/>
          </a:prstGeom>
          <a:solidFill>
            <a:srgbClr val="FFD2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41"/>
          <p:cNvSpPr txBox="1">
            <a:spLocks/>
          </p:cNvSpPr>
          <p:nvPr/>
        </p:nvSpPr>
        <p:spPr>
          <a:xfrm>
            <a:off x="3548844" y="2984120"/>
            <a:ext cx="3456384" cy="4448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맑은 고딕" pitchFamily="50" charset="-127"/>
                <a:ea typeface="+mj-ea"/>
                <a:cs typeface="Arial" pitchFamily="34" charset="0"/>
              </a:defRPr>
            </a:lvl1pPr>
          </a:lstStyle>
          <a:p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7688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3440832" y="1578930"/>
            <a:ext cx="3778435" cy="610467"/>
            <a:chOff x="2892447" y="1861914"/>
            <a:chExt cx="3778435" cy="610467"/>
          </a:xfrm>
        </p:grpSpPr>
        <p:sp>
          <p:nvSpPr>
            <p:cNvPr id="136" name="Rectangle 135"/>
            <p:cNvSpPr/>
            <p:nvPr/>
          </p:nvSpPr>
          <p:spPr>
            <a:xfrm>
              <a:off x="2892447" y="1895148"/>
              <a:ext cx="296216" cy="577233"/>
            </a:xfrm>
            <a:prstGeom prst="rect">
              <a:avLst/>
            </a:prstGeom>
          </p:spPr>
          <p:txBody>
            <a:bodyPr wrap="none" lIns="83969" tIns="41985" rIns="83969" bIns="41985">
              <a:spAutoFit/>
            </a:bodyPr>
            <a:lstStyle/>
            <a:p>
              <a:r>
                <a:rPr lang="en-US" sz="3200" b="1" dirty="0">
                  <a:solidFill>
                    <a:srgbClr val="FFD200"/>
                  </a:solidFill>
                  <a:latin typeface="+mj-ea"/>
                  <a:ea typeface="+mj-ea"/>
                </a:rPr>
                <a:t>I</a:t>
              </a:r>
            </a:p>
          </p:txBody>
        </p:sp>
        <p:sp>
          <p:nvSpPr>
            <p:cNvPr id="137" name="Rectangle 5"/>
            <p:cNvSpPr>
              <a:spLocks noChangeArrowheads="1"/>
            </p:cNvSpPr>
            <p:nvPr/>
          </p:nvSpPr>
          <p:spPr bwMode="auto">
            <a:xfrm>
              <a:off x="3477828" y="2031790"/>
              <a:ext cx="3193054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139700" indent="-139700" defTabSz="839788" fontAlgn="ctr" latinLnBrk="1">
                <a:spcBef>
                  <a:spcPct val="0"/>
                </a:spcBef>
                <a:spcAft>
                  <a:spcPct val="0"/>
                </a:spcAft>
                <a:buClr>
                  <a:srgbClr val="FFD200"/>
                </a:buClr>
                <a:buSzPct val="75000"/>
              </a:pPr>
              <a:r>
                <a:rPr lang="en-US" altLang="ko-KR" sz="2000" b="1" dirty="0"/>
                <a:t>Understanding data of PPE</a:t>
              </a:r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2901369" y="1861914"/>
              <a:ext cx="3123826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/>
          <p:cNvSpPr/>
          <p:nvPr/>
        </p:nvSpPr>
        <p:spPr>
          <a:xfrm>
            <a:off x="3307416" y="3128582"/>
            <a:ext cx="579947" cy="577233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r>
              <a:rPr lang="en-US" sz="3200" b="1" dirty="0">
                <a:solidFill>
                  <a:srgbClr val="FFD200"/>
                </a:solidFill>
                <a:latin typeface="+mj-ea"/>
                <a:ea typeface="+mj-ea"/>
              </a:rPr>
              <a:t>Ⅱ</a:t>
            </a:r>
          </a:p>
        </p:txBody>
      </p:sp>
      <p:sp>
        <p:nvSpPr>
          <p:cNvPr id="143" name="Rectangle 5"/>
          <p:cNvSpPr>
            <a:spLocks noChangeArrowheads="1"/>
          </p:cNvSpPr>
          <p:nvPr/>
        </p:nvSpPr>
        <p:spPr bwMode="auto">
          <a:xfrm>
            <a:off x="4002813" y="3263311"/>
            <a:ext cx="36317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39700" indent="-139700" defTabSz="839788" fontAlgn="ctr" latinLnBrk="1">
              <a:spcBef>
                <a:spcPct val="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lang="en-US" altLang="ko-KR" sz="2000" b="1" dirty="0"/>
              <a:t>Building PPE analyzer practice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440832" y="3035731"/>
            <a:ext cx="312382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3316338" y="4688910"/>
            <a:ext cx="579947" cy="577233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r>
              <a:rPr lang="en-US" sz="3200" b="1" dirty="0">
                <a:solidFill>
                  <a:srgbClr val="FFD200"/>
                </a:solidFill>
                <a:latin typeface="+mj-ea"/>
                <a:ea typeface="+mj-ea"/>
              </a:rPr>
              <a:t>Ⅲ</a:t>
            </a:r>
          </a:p>
        </p:txBody>
      </p:sp>
      <p:cxnSp>
        <p:nvCxnSpPr>
          <p:cNvPr id="149" name="Straight Connector 148"/>
          <p:cNvCxnSpPr/>
          <p:nvPr/>
        </p:nvCxnSpPr>
        <p:spPr>
          <a:xfrm>
            <a:off x="3449754" y="4600110"/>
            <a:ext cx="312382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5"/>
          <p:cNvSpPr>
            <a:spLocks noChangeArrowheads="1"/>
          </p:cNvSpPr>
          <p:nvPr/>
        </p:nvSpPr>
        <p:spPr bwMode="auto">
          <a:xfrm>
            <a:off x="4000821" y="4827689"/>
            <a:ext cx="192148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39700" indent="-139700" defTabSz="839788" fontAlgn="ctr" latinLnBrk="1">
              <a:spcBef>
                <a:spcPct val="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lang="en-US" altLang="ko-KR" sz="2000" b="1" dirty="0"/>
              <a:t>Training Session</a:t>
            </a:r>
            <a:endParaRPr kumimoji="1" lang="ko-KR" altLang="en-US" sz="2000" b="1" spc="-15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53780" y="1"/>
            <a:ext cx="2330968" cy="1809600"/>
          </a:xfrm>
          <a:custGeom>
            <a:avLst/>
            <a:gdLst>
              <a:gd name="connsiteX0" fmla="*/ 0 w 3248298"/>
              <a:gd name="connsiteY0" fmla="*/ 1994262 h 1994262"/>
              <a:gd name="connsiteX1" fmla="*/ 0 w 3248298"/>
              <a:gd name="connsiteY1" fmla="*/ 0 h 1994262"/>
              <a:gd name="connsiteX2" fmla="*/ 3248298 w 3248298"/>
              <a:gd name="connsiteY2" fmla="*/ 0 h 1994262"/>
              <a:gd name="connsiteX3" fmla="*/ 3248298 w 3248298"/>
              <a:gd name="connsiteY3" fmla="*/ 1419497 h 1994262"/>
              <a:gd name="connsiteX4" fmla="*/ 0 w 3248298"/>
              <a:gd name="connsiteY4" fmla="*/ 1994262 h 199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298" h="1994262">
                <a:moveTo>
                  <a:pt x="0" y="1994262"/>
                </a:moveTo>
                <a:lnTo>
                  <a:pt x="0" y="0"/>
                </a:lnTo>
                <a:lnTo>
                  <a:pt x="3248298" y="0"/>
                </a:lnTo>
                <a:lnTo>
                  <a:pt x="3248298" y="1419497"/>
                </a:lnTo>
                <a:lnTo>
                  <a:pt x="0" y="199426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353780" y="933284"/>
            <a:ext cx="2330968" cy="1431075"/>
          </a:xfrm>
          <a:custGeom>
            <a:avLst/>
            <a:gdLst>
              <a:gd name="connsiteX0" fmla="*/ 0 w 3248298"/>
              <a:gd name="connsiteY0" fmla="*/ 1994262 h 1994262"/>
              <a:gd name="connsiteX1" fmla="*/ 0 w 3248298"/>
              <a:gd name="connsiteY1" fmla="*/ 0 h 1994262"/>
              <a:gd name="connsiteX2" fmla="*/ 3248298 w 3248298"/>
              <a:gd name="connsiteY2" fmla="*/ 0 h 1994262"/>
              <a:gd name="connsiteX3" fmla="*/ 3248298 w 3248298"/>
              <a:gd name="connsiteY3" fmla="*/ 1419497 h 1994262"/>
              <a:gd name="connsiteX4" fmla="*/ 0 w 3248298"/>
              <a:gd name="connsiteY4" fmla="*/ 1994262 h 199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298" h="1994262">
                <a:moveTo>
                  <a:pt x="0" y="1994262"/>
                </a:moveTo>
                <a:lnTo>
                  <a:pt x="0" y="0"/>
                </a:lnTo>
                <a:lnTo>
                  <a:pt x="3248298" y="0"/>
                </a:lnTo>
                <a:lnTo>
                  <a:pt x="3248298" y="1419497"/>
                </a:lnTo>
                <a:lnTo>
                  <a:pt x="0" y="199426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174" y="411922"/>
            <a:ext cx="1620180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3000" b="1" dirty="0">
                <a:latin typeface="맑은 고딕" pitchFamily="50" charset="-127"/>
                <a:cs typeface="Arial" pitchFamily="34" charset="0"/>
              </a:rPr>
              <a:t>Table of</a:t>
            </a:r>
            <a:br>
              <a:rPr lang="en-US" altLang="ko-KR" sz="3000" b="1" dirty="0">
                <a:latin typeface="맑은 고딕" pitchFamily="50" charset="-127"/>
                <a:cs typeface="Arial" pitchFamily="34" charset="0"/>
              </a:rPr>
            </a:br>
            <a:r>
              <a:rPr lang="en-US" altLang="ko-KR" sz="3000" b="1" dirty="0">
                <a:latin typeface="맑은 고딕" pitchFamily="50" charset="-127"/>
                <a:cs typeface="Arial" pitchFamily="34" charset="0"/>
              </a:rPr>
              <a:t>contents</a:t>
            </a:r>
            <a:endParaRPr lang="ko-KR" altLang="en-US" sz="3000" dirty="0">
              <a:latin typeface="맑은 고딕" pitchFamily="50" charset="-127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4026213" y="2255585"/>
            <a:ext cx="1638269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0363" indent="-360363" fontAlgn="ctr" latinLnBrk="1">
              <a:spcBef>
                <a:spcPts val="60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1.1 PPE Analyzer data template</a:t>
            </a:r>
          </a:p>
          <a:p>
            <a:pPr marL="360363" indent="-360363" fontAlgn="ctr" latinLnBrk="1">
              <a:spcBef>
                <a:spcPts val="60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1.2 Understanding</a:t>
            </a:r>
            <a:r>
              <a:rPr lang="en-US" altLang="ko-KR" sz="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Column</a:t>
            </a:r>
            <a:r>
              <a:rPr lang="en-US" altLang="ko-KR" sz="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endParaRPr kumimoji="1" lang="en-US" altLang="ko-KR" sz="900" dirty="0">
              <a:solidFill>
                <a:schemeClr val="accent5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4022519" y="3824920"/>
            <a:ext cx="1285608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60363" indent="-360363" fontAlgn="ctr" latinLnBrk="1">
              <a:spcBef>
                <a:spcPts val="60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2.1 </a:t>
            </a:r>
            <a:r>
              <a:rPr lang="ko-KR" altLang="en-US" sz="900" dirty="0"/>
              <a:t> </a:t>
            </a: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Data</a:t>
            </a:r>
            <a:r>
              <a:rPr lang="en-US" altLang="ko-KR" sz="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Transformation</a:t>
            </a:r>
          </a:p>
          <a:p>
            <a:pPr marL="360363" indent="-360363" fontAlgn="ctr" latinLnBrk="1">
              <a:spcBef>
                <a:spcPts val="600"/>
              </a:spcBef>
              <a:spcAft>
                <a:spcPct val="0"/>
              </a:spcAft>
              <a:buClr>
                <a:srgbClr val="FFD200"/>
              </a:buClr>
              <a:buSzPct val="75000"/>
            </a:pPr>
            <a:r>
              <a:rPr kumimoji="1" lang="en-US" altLang="ko-KR" sz="900" dirty="0">
                <a:solidFill>
                  <a:srgbClr val="646464"/>
                </a:solidFill>
                <a:latin typeface="+mj-ea"/>
                <a:ea typeface="+mj-ea"/>
                <a:cs typeface="Arial" pitchFamily="34" charset="0"/>
              </a:rPr>
              <a:t>2.2 Reconciliation</a:t>
            </a:r>
          </a:p>
        </p:txBody>
      </p:sp>
    </p:spTree>
    <p:extLst>
      <p:ext uri="{BB962C8B-B14F-4D97-AF65-F5344CB8AC3E}">
        <p14:creationId xmlns:p14="http://schemas.microsoft.com/office/powerpoint/2010/main" val="18763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1" y="2251588"/>
            <a:ext cx="8232775" cy="1347019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 indent="-139700" defTabSz="839788" fontAlgn="ctr" latinLnBrk="1">
              <a:spcAft>
                <a:spcPct val="0"/>
              </a:spcAft>
              <a:buClr>
                <a:srgbClr val="FFD200"/>
              </a:buClr>
              <a:buSzPct val="75000"/>
            </a:pPr>
            <a:r>
              <a:rPr lang="en-US" altLang="ko-KR" sz="3200" dirty="0"/>
              <a:t>Understanding data of PPE</a:t>
            </a:r>
            <a:br>
              <a:rPr lang="en-US" altLang="ko-KR" sz="3200" dirty="0"/>
            </a:b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1.1 </a:t>
            </a:r>
            <a:r>
              <a:rPr lang="en-US" altLang="ko-KR" sz="2400" dirty="0"/>
              <a:t>PPE Analyzer data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25599"/>
            <a:ext cx="8232775" cy="4698977"/>
          </a:xfrm>
        </p:spPr>
        <p:txBody>
          <a:bodyPr/>
          <a:lstStyle/>
          <a:p>
            <a:r>
              <a:rPr lang="en-GB" dirty="0"/>
              <a:t>PPE Analyzer data template to prepare data for the EY Helix PPE Analyzer</a:t>
            </a:r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endParaRPr lang="en-GB" sz="500" dirty="0"/>
          </a:p>
          <a:p>
            <a:r>
              <a:rPr lang="en-GB" dirty="0"/>
              <a:t>Data file required:</a:t>
            </a:r>
          </a:p>
          <a:p>
            <a:pPr lvl="1"/>
            <a:r>
              <a:rPr lang="en-GB" dirty="0"/>
              <a:t>Fixed asset register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37" y="2572277"/>
            <a:ext cx="1516856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A6044-45CE-4ED5-877D-EC5FF9E2E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593" y="2572276"/>
            <a:ext cx="6148312" cy="8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Understanding data of PPE</a:t>
            </a:r>
            <a:br>
              <a:rPr lang="en-US" altLang="ko-KR" sz="2800" dirty="0"/>
            </a:br>
            <a:r>
              <a:rPr lang="en-US" altLang="ko-KR" sz="2400" dirty="0"/>
              <a:t>1.2 </a:t>
            </a: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Understanding</a:t>
            </a:r>
            <a:r>
              <a:rPr lang="en-US" altLang="ko-KR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Column</a:t>
            </a: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5" y="1213048"/>
            <a:ext cx="1882316" cy="429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57"/>
          <a:stretch/>
        </p:blipFill>
        <p:spPr>
          <a:xfrm>
            <a:off x="838201" y="1052736"/>
            <a:ext cx="5815781" cy="51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 indent="-139700" defTabSz="839788" fontAlgn="ctr" latinLnBrk="1">
              <a:spcAft>
                <a:spcPct val="0"/>
              </a:spcAft>
              <a:buClr>
                <a:srgbClr val="FFD200"/>
              </a:buClr>
              <a:buSzPct val="75000"/>
            </a:pPr>
            <a:r>
              <a:rPr lang="en-US" altLang="ko-KR" sz="3200" dirty="0"/>
              <a:t>Building PPE analyzer practice</a:t>
            </a:r>
            <a:br>
              <a:rPr lang="en-US" altLang="ko-KR" sz="3200" dirty="0"/>
            </a:b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2.1 Data</a:t>
            </a:r>
            <a:r>
              <a:rPr lang="en-US" altLang="ko-KR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Transformation</a:t>
            </a:r>
            <a:endParaRPr lang="en-US" altLang="ko-KR" sz="2400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BD3519F-4318-4F9E-8C3D-42CBBEFD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47" y="1074003"/>
            <a:ext cx="2966102" cy="3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772" tIns="37386" rIns="74772" bIns="37386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6188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주요 </a:t>
            </a:r>
            <a:r>
              <a:rPr kumimoji="1" lang="en-US" altLang="ko-KR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SAP Report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3223A3E-A88A-46B0-8547-90F29CB8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541853"/>
              </p:ext>
            </p:extLst>
          </p:nvPr>
        </p:nvGraphicFramePr>
        <p:xfrm>
          <a:off x="539164" y="1450902"/>
          <a:ext cx="6103723" cy="1438038"/>
        </p:xfrm>
        <a:graphic>
          <a:graphicData uri="http://schemas.openxmlformats.org/drawingml/2006/table">
            <a:tbl>
              <a:tblPr firstRow="1" firstCol="1" bandRow="1"/>
              <a:tblGrid>
                <a:gridCol w="460877">
                  <a:extLst>
                    <a:ext uri="{9D8B030D-6E8A-4147-A177-3AD203B41FA5}">
                      <a16:colId xmlns:a16="http://schemas.microsoft.com/office/drawing/2014/main" val="2416105542"/>
                    </a:ext>
                  </a:extLst>
                </a:gridCol>
                <a:gridCol w="2448941">
                  <a:extLst>
                    <a:ext uri="{9D8B030D-6E8A-4147-A177-3AD203B41FA5}">
                      <a16:colId xmlns:a16="http://schemas.microsoft.com/office/drawing/2014/main" val="1447142422"/>
                    </a:ext>
                  </a:extLst>
                </a:gridCol>
                <a:gridCol w="3193905">
                  <a:extLst>
                    <a:ext uri="{9D8B030D-6E8A-4147-A177-3AD203B41FA5}">
                      <a16:colId xmlns:a16="http://schemas.microsoft.com/office/drawing/2014/main" val="3444641044"/>
                    </a:ext>
                  </a:extLst>
                </a:gridCol>
              </a:tblGrid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5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SAP report T-code</a:t>
                      </a:r>
                      <a:endParaRPr lang="ko-KR" altLang="en-US" sz="1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014894"/>
                  </a:ext>
                </a:extLst>
              </a:tr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PP&amp;E register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S_ALR_87011963 - Asset Balances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96492"/>
                  </a:ext>
                </a:extLst>
              </a:tr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Additions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S_ALR_87012050 - Asset Acquisitions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24789"/>
                  </a:ext>
                </a:extLst>
              </a:tr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Disposals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S_ALR_87012052 - Asset Retirements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50370"/>
                  </a:ext>
                </a:extLst>
              </a:tr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Depreciation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S_ALR_87012004 - Total Depreciation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326165"/>
                  </a:ext>
                </a:extLst>
              </a:tr>
              <a:tr h="2396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Transfers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bg2"/>
                          </a:solidFill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S_ALR_87012054 – Intercompany Asset Transfer</a:t>
                      </a:r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051" marR="510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880122"/>
                  </a:ext>
                </a:extLst>
              </a:tr>
            </a:tbl>
          </a:graphicData>
        </a:graphic>
      </p:graphicFrame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E08E6F68-7513-4239-94CD-CAFD9CA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946728"/>
              </p:ext>
            </p:extLst>
          </p:nvPr>
        </p:nvGraphicFramePr>
        <p:xfrm>
          <a:off x="499491" y="3471904"/>
          <a:ext cx="8906028" cy="965331"/>
        </p:xfrm>
        <a:graphic>
          <a:graphicData uri="http://schemas.openxmlformats.org/drawingml/2006/table">
            <a:tbl>
              <a:tblPr firstRow="1" bandRow="1"/>
              <a:tblGrid>
                <a:gridCol w="697703">
                  <a:extLst>
                    <a:ext uri="{9D8B030D-6E8A-4147-A177-3AD203B41FA5}">
                      <a16:colId xmlns:a16="http://schemas.microsoft.com/office/drawing/2014/main" val="3000837020"/>
                    </a:ext>
                  </a:extLst>
                </a:gridCol>
                <a:gridCol w="947638">
                  <a:extLst>
                    <a:ext uri="{9D8B030D-6E8A-4147-A177-3AD203B41FA5}">
                      <a16:colId xmlns:a16="http://schemas.microsoft.com/office/drawing/2014/main" val="349086966"/>
                    </a:ext>
                  </a:extLst>
                </a:gridCol>
                <a:gridCol w="930194">
                  <a:extLst>
                    <a:ext uri="{9D8B030D-6E8A-4147-A177-3AD203B41FA5}">
                      <a16:colId xmlns:a16="http://schemas.microsoft.com/office/drawing/2014/main" val="2217004819"/>
                    </a:ext>
                  </a:extLst>
                </a:gridCol>
                <a:gridCol w="683254">
                  <a:extLst>
                    <a:ext uri="{9D8B030D-6E8A-4147-A177-3AD203B41FA5}">
                      <a16:colId xmlns:a16="http://schemas.microsoft.com/office/drawing/2014/main" val="878322580"/>
                    </a:ext>
                  </a:extLst>
                </a:gridCol>
                <a:gridCol w="772872">
                  <a:extLst>
                    <a:ext uri="{9D8B030D-6E8A-4147-A177-3AD203B41FA5}">
                      <a16:colId xmlns:a16="http://schemas.microsoft.com/office/drawing/2014/main" val="3328625563"/>
                    </a:ext>
                  </a:extLst>
                </a:gridCol>
                <a:gridCol w="598597">
                  <a:extLst>
                    <a:ext uri="{9D8B030D-6E8A-4147-A177-3AD203B41FA5}">
                      <a16:colId xmlns:a16="http://schemas.microsoft.com/office/drawing/2014/main" val="121491395"/>
                    </a:ext>
                  </a:extLst>
                </a:gridCol>
                <a:gridCol w="962302">
                  <a:extLst>
                    <a:ext uri="{9D8B030D-6E8A-4147-A177-3AD203B41FA5}">
                      <a16:colId xmlns:a16="http://schemas.microsoft.com/office/drawing/2014/main" val="1891488632"/>
                    </a:ext>
                  </a:extLst>
                </a:gridCol>
                <a:gridCol w="765295">
                  <a:extLst>
                    <a:ext uri="{9D8B030D-6E8A-4147-A177-3AD203B41FA5}">
                      <a16:colId xmlns:a16="http://schemas.microsoft.com/office/drawing/2014/main" val="4241338803"/>
                    </a:ext>
                  </a:extLst>
                </a:gridCol>
                <a:gridCol w="831958">
                  <a:extLst>
                    <a:ext uri="{9D8B030D-6E8A-4147-A177-3AD203B41FA5}">
                      <a16:colId xmlns:a16="http://schemas.microsoft.com/office/drawing/2014/main" val="511680516"/>
                    </a:ext>
                  </a:extLst>
                </a:gridCol>
                <a:gridCol w="766826">
                  <a:extLst>
                    <a:ext uri="{9D8B030D-6E8A-4147-A177-3AD203B41FA5}">
                      <a16:colId xmlns:a16="http://schemas.microsoft.com/office/drawing/2014/main" val="1892592599"/>
                    </a:ext>
                  </a:extLst>
                </a:gridCol>
                <a:gridCol w="949389">
                  <a:extLst>
                    <a:ext uri="{9D8B030D-6E8A-4147-A177-3AD203B41FA5}">
                      <a16:colId xmlns:a16="http://schemas.microsoft.com/office/drawing/2014/main" val="664537686"/>
                    </a:ext>
                  </a:extLst>
                </a:gridCol>
              </a:tblGrid>
              <a:tr h="321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latinLnBrk="1"/>
                      <a:endParaRPr lang="ko-KR" altLang="en-US" sz="800" b="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bg2"/>
                          </a:solidFill>
                        </a:rPr>
                        <a:t>Asset Code</a:t>
                      </a:r>
                      <a:endParaRPr lang="ko-KR" altLang="en-US" sz="800" b="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Asset Description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Asset Category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bg2"/>
                          </a:solidFill>
                          <a:latin typeface="EYInterstate Light"/>
                          <a:ea typeface="+mn-ea"/>
                          <a:cs typeface="+mn-cs"/>
                        </a:rPr>
                        <a:t>Data Capitalized</a:t>
                      </a:r>
                      <a:endParaRPr lang="ko-KR" altLang="en-US" sz="800" b="0" kern="1200" dirty="0">
                        <a:solidFill>
                          <a:schemeClr val="bg2"/>
                        </a:solidFill>
                        <a:latin typeface="EYInterstate Ligh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bg2"/>
                          </a:solidFill>
                          <a:latin typeface="EYInterstate Light"/>
                          <a:ea typeface="+mn-ea"/>
                          <a:cs typeface="+mn-cs"/>
                        </a:rPr>
                        <a:t>Useful life</a:t>
                      </a:r>
                      <a:endParaRPr lang="ko-KR" altLang="en-US" sz="800" b="0" kern="1200" dirty="0">
                        <a:solidFill>
                          <a:schemeClr val="bg2"/>
                        </a:solidFill>
                        <a:latin typeface="EYInterstate Ligh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Opening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Addition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Transfer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Disposal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Ending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33153"/>
                  </a:ext>
                </a:extLst>
              </a:tr>
              <a:tr h="321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Data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4010016735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bg2"/>
                          </a:solidFill>
                        </a:rPr>
                        <a:t>영흥</a:t>
                      </a:r>
                      <a:r>
                        <a:rPr lang="ko-KR" altLang="en-US" sz="800" dirty="0">
                          <a:solidFill>
                            <a:schemeClr val="bg2"/>
                          </a:solidFill>
                        </a:rPr>
                        <a:t> 인공골재</a:t>
                      </a: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기계장치</a:t>
                      </a: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2013.09.01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4,607,280,580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8,355,270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1,766,014,173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-76,650,541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6,304,999,482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100652"/>
                  </a:ext>
                </a:extLst>
              </a:tr>
              <a:tr h="321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SAP T-code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No.4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No.2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No.5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No.3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313252"/>
                  </a:ext>
                </a:extLst>
              </a:tr>
            </a:tbl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8DAA7568-FE57-48A9-A404-3A73CFAEB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36" y="3104964"/>
            <a:ext cx="2966102" cy="3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772" tIns="37386" rIns="74772" bIns="37386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6188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자산</a:t>
            </a:r>
            <a:r>
              <a:rPr kumimoji="1" lang="en-US" altLang="ko-KR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원장</a:t>
            </a:r>
            <a:endParaRPr kumimoji="1" lang="ko-KR" altLang="en-US" sz="1299" b="1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1E5F2302-468C-4AC6-9CB0-AEE1AB891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36" y="4617132"/>
            <a:ext cx="2966102" cy="3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772" tIns="37386" rIns="74772" bIns="37386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6188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자산</a:t>
            </a:r>
            <a:r>
              <a:rPr kumimoji="1" lang="en-US" altLang="ko-KR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원장 </a:t>
            </a:r>
            <a:r>
              <a:rPr kumimoji="1" lang="en-US" altLang="ko-KR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(</a:t>
            </a:r>
            <a:r>
              <a:rPr kumimoji="1" lang="ko-KR" altLang="en-US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감가상각 누계</a:t>
            </a:r>
            <a:r>
              <a:rPr kumimoji="1" lang="en-US" altLang="ko-KR" sz="1299" b="1" i="0" u="sng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)</a:t>
            </a:r>
            <a:endParaRPr kumimoji="1" lang="ko-KR" altLang="en-US" sz="1299" b="1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A993E23-EF49-400E-91B6-BCE6A41AF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59200"/>
              </p:ext>
            </p:extLst>
          </p:nvPr>
        </p:nvGraphicFramePr>
        <p:xfrm>
          <a:off x="504674" y="5013299"/>
          <a:ext cx="8915686" cy="1031564"/>
        </p:xfrm>
        <a:graphic>
          <a:graphicData uri="http://schemas.openxmlformats.org/drawingml/2006/table">
            <a:tbl>
              <a:tblPr firstRow="1" bandRow="1"/>
              <a:tblGrid>
                <a:gridCol w="697703">
                  <a:extLst>
                    <a:ext uri="{9D8B030D-6E8A-4147-A177-3AD203B41FA5}">
                      <a16:colId xmlns:a16="http://schemas.microsoft.com/office/drawing/2014/main" val="4017037451"/>
                    </a:ext>
                  </a:extLst>
                </a:gridCol>
                <a:gridCol w="947638">
                  <a:extLst>
                    <a:ext uri="{9D8B030D-6E8A-4147-A177-3AD203B41FA5}">
                      <a16:colId xmlns:a16="http://schemas.microsoft.com/office/drawing/2014/main" val="2547179043"/>
                    </a:ext>
                  </a:extLst>
                </a:gridCol>
                <a:gridCol w="930194">
                  <a:extLst>
                    <a:ext uri="{9D8B030D-6E8A-4147-A177-3AD203B41FA5}">
                      <a16:colId xmlns:a16="http://schemas.microsoft.com/office/drawing/2014/main" val="480422389"/>
                    </a:ext>
                  </a:extLst>
                </a:gridCol>
                <a:gridCol w="692911">
                  <a:extLst>
                    <a:ext uri="{9D8B030D-6E8A-4147-A177-3AD203B41FA5}">
                      <a16:colId xmlns:a16="http://schemas.microsoft.com/office/drawing/2014/main" val="1741018384"/>
                    </a:ext>
                  </a:extLst>
                </a:gridCol>
                <a:gridCol w="768827">
                  <a:extLst>
                    <a:ext uri="{9D8B030D-6E8A-4147-A177-3AD203B41FA5}">
                      <a16:colId xmlns:a16="http://schemas.microsoft.com/office/drawing/2014/main" val="1152718860"/>
                    </a:ext>
                  </a:extLst>
                </a:gridCol>
                <a:gridCol w="602642">
                  <a:extLst>
                    <a:ext uri="{9D8B030D-6E8A-4147-A177-3AD203B41FA5}">
                      <a16:colId xmlns:a16="http://schemas.microsoft.com/office/drawing/2014/main" val="4214322047"/>
                    </a:ext>
                  </a:extLst>
                </a:gridCol>
                <a:gridCol w="935525">
                  <a:extLst>
                    <a:ext uri="{9D8B030D-6E8A-4147-A177-3AD203B41FA5}">
                      <a16:colId xmlns:a16="http://schemas.microsoft.com/office/drawing/2014/main" val="3344402095"/>
                    </a:ext>
                  </a:extLst>
                </a:gridCol>
                <a:gridCol w="833489">
                  <a:extLst>
                    <a:ext uri="{9D8B030D-6E8A-4147-A177-3AD203B41FA5}">
                      <a16:colId xmlns:a16="http://schemas.microsoft.com/office/drawing/2014/main" val="1742281324"/>
                    </a:ext>
                  </a:extLst>
                </a:gridCol>
                <a:gridCol w="731456">
                  <a:extLst>
                    <a:ext uri="{9D8B030D-6E8A-4147-A177-3AD203B41FA5}">
                      <a16:colId xmlns:a16="http://schemas.microsoft.com/office/drawing/2014/main" val="2673438955"/>
                    </a:ext>
                  </a:extLst>
                </a:gridCol>
                <a:gridCol w="825912">
                  <a:extLst>
                    <a:ext uri="{9D8B030D-6E8A-4147-A177-3AD203B41FA5}">
                      <a16:colId xmlns:a16="http://schemas.microsoft.com/office/drawing/2014/main" val="3350271162"/>
                    </a:ext>
                  </a:extLst>
                </a:gridCol>
                <a:gridCol w="949389">
                  <a:extLst>
                    <a:ext uri="{9D8B030D-6E8A-4147-A177-3AD203B41FA5}">
                      <a16:colId xmlns:a16="http://schemas.microsoft.com/office/drawing/2014/main" val="3923904362"/>
                    </a:ext>
                  </a:extLst>
                </a:gridCol>
              </a:tblGrid>
              <a:tr h="321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latinLnBrk="1"/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bg2"/>
                          </a:solidFill>
                        </a:rPr>
                        <a:t>Asset Code</a:t>
                      </a:r>
                      <a:endParaRPr lang="ko-KR" altLang="en-US" sz="800" b="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Asset Description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Asset Category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Data Capitalized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dirty="0"/>
                        <a:t>Useful life</a:t>
                      </a:r>
                      <a:endParaRPr lang="ko-KR" altLang="en-US" sz="800" b="0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Opening</a:t>
                      </a:r>
                    </a:p>
                    <a:p>
                      <a:pPr algn="ctr" latinLnBrk="1"/>
                      <a:r>
                        <a:rPr lang="en-US" altLang="ko-KR" sz="800" b="1" dirty="0"/>
                        <a:t>Depreciation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Depreciation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Transfer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Disposal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/>
                        <a:t>Closing Depreciation</a:t>
                      </a:r>
                      <a:endParaRPr lang="ko-KR" altLang="en-US" sz="800" b="1" dirty="0"/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1331"/>
                  </a:ext>
                </a:extLst>
              </a:tr>
              <a:tr h="38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Data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4010016735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bg2"/>
                          </a:solidFill>
                        </a:rPr>
                        <a:t>영흥</a:t>
                      </a:r>
                      <a:r>
                        <a:rPr lang="ko-KR" altLang="en-US" sz="800" dirty="0">
                          <a:solidFill>
                            <a:schemeClr val="bg2"/>
                          </a:solidFill>
                        </a:rPr>
                        <a:t> 인공</a:t>
                      </a:r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bg2"/>
                          </a:solidFill>
                        </a:rPr>
                        <a:t>골재</a:t>
                      </a: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기계장치</a:t>
                      </a: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2013.09.01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-711,077,801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-87,152,625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-798,230,426</a:t>
                      </a:r>
                      <a:endParaRPr lang="ko-KR" altLang="en-US" sz="8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85598"/>
                  </a:ext>
                </a:extLst>
              </a:tr>
              <a:tr h="3217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2"/>
                          </a:solidFill>
                        </a:rPr>
                        <a:t>SAP T-code</a:t>
                      </a:r>
                      <a:endParaRPr lang="ko-KR" altLang="en-US" sz="8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No.4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dirty="0">
                        <a:solidFill>
                          <a:schemeClr val="bg2"/>
                        </a:solidFill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No.2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No.5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No.3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100" dirty="0">
                          <a:solidFill>
                            <a:schemeClr val="bg2"/>
                          </a:solidFill>
                        </a:rPr>
                        <a:t>No.1</a:t>
                      </a:r>
                      <a:endParaRPr lang="ko-KR" altLang="en-US" sz="11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56" marR="74256" marT="37128" marB="3712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4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66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 indent="-139700" defTabSz="839788" fontAlgn="ctr" latinLnBrk="1">
              <a:spcAft>
                <a:spcPct val="0"/>
              </a:spcAft>
              <a:buClr>
                <a:srgbClr val="FFD200"/>
              </a:buClr>
              <a:buSzPct val="75000"/>
            </a:pPr>
            <a:r>
              <a:rPr lang="en-US" altLang="ko-KR" sz="3200" dirty="0"/>
              <a:t>Building PPE analyzer practice</a:t>
            </a:r>
            <a:br>
              <a:rPr lang="en-US" altLang="ko-KR" sz="3200" dirty="0"/>
            </a:b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2.2 Reconciliation</a:t>
            </a:r>
            <a:br>
              <a:rPr kumimoji="1" lang="en-US" altLang="ko-KR" sz="2400" dirty="0">
                <a:solidFill>
                  <a:srgbClr val="646464"/>
                </a:solidFill>
                <a:latin typeface="+mj-ea"/>
              </a:rPr>
            </a:br>
            <a:br>
              <a:rPr lang="en-US" altLang="ko-KR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endParaRPr lang="en-US" altLang="ko-KR" sz="2400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9F3082D-75DD-4239-9206-AC8950384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46" y="1084732"/>
            <a:ext cx="2966102" cy="3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772" tIns="37386" rIns="74772" bIns="37386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defTabSz="618820" latinLnBrk="0">
              <a:lnSpc>
                <a:spcPct val="90000"/>
              </a:lnSpc>
            </a:pPr>
            <a:r>
              <a:rPr lang="ko-KR" altLang="en-US" sz="1299" u="sng" dirty="0">
                <a:solidFill>
                  <a:srgbClr val="2E2E38"/>
                </a:solidFill>
              </a:rPr>
              <a:t>자산 원장 </a:t>
            </a:r>
            <a:r>
              <a:rPr lang="en-US" altLang="ko-KR" sz="1299" u="sng" dirty="0">
                <a:solidFill>
                  <a:srgbClr val="2E2E38"/>
                </a:solidFill>
              </a:rPr>
              <a:t>&lt;&gt; System TB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C7AD049-A791-4191-9F73-AF1CC59AA6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081441"/>
              </p:ext>
            </p:extLst>
          </p:nvPr>
        </p:nvGraphicFramePr>
        <p:xfrm>
          <a:off x="2936776" y="1122282"/>
          <a:ext cx="5616624" cy="507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8351638" imgH="7551253" progId="Excel.Sheet.12">
                  <p:embed/>
                </p:oleObj>
              </mc:Choice>
              <mc:Fallback>
                <p:oleObj name="Worksheet" r:id="rId4" imgW="8351638" imgH="755125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C7AD049-A791-4191-9F73-AF1CC59AA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6776" y="1122282"/>
                        <a:ext cx="5616624" cy="5079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CEB7199-E136-48C1-B6C0-20C702F01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065689"/>
              </p:ext>
            </p:extLst>
          </p:nvPr>
        </p:nvGraphicFramePr>
        <p:xfrm>
          <a:off x="1064568" y="162880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showAsIcon="1" r:id="rId6" imgW="914282" imgH="792515" progId="Excel.Sheet.12">
                  <p:embed/>
                </p:oleObj>
              </mc:Choice>
              <mc:Fallback>
                <p:oleObj name="Worksheet" showAsIcon="1" r:id="rId6" imgW="914282" imgH="792515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CEB7199-E136-48C1-B6C0-20C702F01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568" y="162880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84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3C0C2D-22BF-494A-BE3E-040B207E8ECD}"/>
              </a:ext>
            </a:extLst>
          </p:cNvPr>
          <p:cNvSpPr txBox="1"/>
          <p:nvPr/>
        </p:nvSpPr>
        <p:spPr>
          <a:xfrm>
            <a:off x="7869324" y="4437112"/>
            <a:ext cx="1679469" cy="394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29703" rIns="0" bIns="0" rtlCol="0">
            <a:spAutoFit/>
          </a:bodyPr>
          <a:lstStyle/>
          <a:p>
            <a:pPr marL="331824" indent="-185646" defTabSz="742584">
              <a:spcBef>
                <a:spcPts val="487"/>
              </a:spcBef>
              <a:buFont typeface="+mj-ea"/>
              <a:buAutoNum type="circleNumDbPlain"/>
            </a:pPr>
            <a:r>
              <a:rPr lang="en-US" altLang="ko-KR" sz="975" dirty="0">
                <a:solidFill>
                  <a:srgbClr val="2E2E38"/>
                </a:solidFill>
                <a:latin typeface="EYInterstate Light"/>
              </a:rPr>
              <a:t>Closing</a:t>
            </a:r>
            <a:r>
              <a:rPr lang="ko-KR" altLang="en-US" sz="975" dirty="0">
                <a:solidFill>
                  <a:srgbClr val="2E2E38"/>
                </a:solidFill>
                <a:latin typeface="EYInterstate Light"/>
              </a:rPr>
              <a:t> </a:t>
            </a:r>
            <a:r>
              <a:rPr lang="en-US" altLang="ko-KR" sz="975" dirty="0">
                <a:solidFill>
                  <a:srgbClr val="2E2E38"/>
                </a:solidFill>
                <a:latin typeface="EYInterstate Light"/>
              </a:rPr>
              <a:t>cost</a:t>
            </a:r>
          </a:p>
          <a:p>
            <a:pPr marL="285413" indent="-139235" defTabSz="742584">
              <a:spcBef>
                <a:spcPts val="487"/>
              </a:spcBef>
              <a:buFont typeface="Arial" panose="020B0604020202020204" pitchFamily="34" charset="0"/>
              <a:buChar char="•"/>
            </a:pPr>
            <a:r>
              <a:rPr lang="en-US" altLang="ko-KR" sz="975" dirty="0">
                <a:solidFill>
                  <a:srgbClr val="2E2E38"/>
                </a:solidFill>
                <a:latin typeface="Abadi" panose="020B0604020104020204" pitchFamily="34" charset="0"/>
              </a:rPr>
              <a:t>TB Asset </a:t>
            </a:r>
            <a:r>
              <a:rPr lang="ko-KR" altLang="en-US" sz="975" dirty="0">
                <a:solidFill>
                  <a:srgbClr val="2E2E38"/>
                </a:solidFill>
                <a:latin typeface="Abadi" panose="020B0604020104020204" pitchFamily="34" charset="0"/>
              </a:rPr>
              <a:t>기말 금액 입력</a:t>
            </a:r>
            <a:endParaRPr lang="en-US" altLang="ko-KR" sz="975" dirty="0">
              <a:solidFill>
                <a:srgbClr val="2E2E38"/>
              </a:solidFill>
              <a:latin typeface="Abadi" panose="020B06040201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8C36A7-44FD-46E4-BFCA-15431F5209DF}"/>
              </a:ext>
            </a:extLst>
          </p:cNvPr>
          <p:cNvGrpSpPr/>
          <p:nvPr/>
        </p:nvGrpSpPr>
        <p:grpSpPr>
          <a:xfrm>
            <a:off x="496521" y="1622680"/>
            <a:ext cx="7194004" cy="3600400"/>
            <a:chOff x="495300" y="1448780"/>
            <a:chExt cx="6538984" cy="30733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77DC5C-CF38-450D-9592-D8C8FF2D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1448780"/>
              <a:ext cx="6538984" cy="307339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659B43-08FB-4A3B-9389-C2C1E1930B54}"/>
                </a:ext>
              </a:extLst>
            </p:cNvPr>
            <p:cNvSpPr/>
            <p:nvPr/>
          </p:nvSpPr>
          <p:spPr>
            <a:xfrm>
              <a:off x="4155239" y="2416942"/>
              <a:ext cx="797761" cy="903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128" rIns="37128" rtlCol="0" anchor="t" anchorCtr="0"/>
            <a:lstStyle/>
            <a:p>
              <a:pPr marL="185646" indent="-185646" algn="ctr" defTabSz="742584">
                <a:spcAft>
                  <a:spcPts val="487"/>
                </a:spcAft>
                <a:buClr>
                  <a:srgbClr val="27ACAA"/>
                </a:buClr>
                <a:buSzPct val="70000"/>
                <a:buFont typeface="Arial" pitchFamily="34" charset="0"/>
                <a:buChar char="►"/>
              </a:pPr>
              <a:endParaRPr lang="ko-KR" altLang="en-US" sz="1137" dirty="0" err="1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5A5192-8134-4A69-AFFE-BB7422891588}"/>
                </a:ext>
              </a:extLst>
            </p:cNvPr>
            <p:cNvSpPr/>
            <p:nvPr/>
          </p:nvSpPr>
          <p:spPr>
            <a:xfrm>
              <a:off x="4155239" y="2594078"/>
              <a:ext cx="797761" cy="903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128" rIns="37128" rtlCol="0" anchor="t" anchorCtr="0"/>
            <a:lstStyle/>
            <a:p>
              <a:pPr marL="185646" indent="-185646" algn="ctr" defTabSz="742584">
                <a:spcAft>
                  <a:spcPts val="487"/>
                </a:spcAft>
                <a:buClr>
                  <a:srgbClr val="27ACAA"/>
                </a:buClr>
                <a:buSzPct val="70000"/>
                <a:buFont typeface="Arial" pitchFamily="34" charset="0"/>
                <a:buChar char="►"/>
              </a:pPr>
              <a:endParaRPr lang="ko-KR" altLang="en-US" sz="1137" dirty="0" err="1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0213B0-E6B6-4CD0-88EF-84C5889DE874}"/>
                </a:ext>
              </a:extLst>
            </p:cNvPr>
            <p:cNvSpPr/>
            <p:nvPr/>
          </p:nvSpPr>
          <p:spPr bwMode="auto">
            <a:xfrm>
              <a:off x="3965049" y="2261283"/>
              <a:ext cx="205436" cy="224518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58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12" dirty="0">
                  <a:solidFill>
                    <a:srgbClr val="2E2E38"/>
                  </a:solidFill>
                  <a:latin typeface="Arial" charset="0"/>
                </a:rPr>
                <a:t>1</a:t>
              </a:r>
              <a:endParaRPr lang="ko-KR" altLang="en-US" sz="812" dirty="0">
                <a:solidFill>
                  <a:srgbClr val="2E2E38"/>
                </a:solidFill>
                <a:latin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A89C3B-2D27-4D50-AAB5-CA1E2B388427}"/>
                </a:ext>
              </a:extLst>
            </p:cNvPr>
            <p:cNvSpPr/>
            <p:nvPr/>
          </p:nvSpPr>
          <p:spPr bwMode="auto">
            <a:xfrm>
              <a:off x="3965874" y="2539088"/>
              <a:ext cx="205436" cy="224518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258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12" dirty="0">
                  <a:solidFill>
                    <a:srgbClr val="2E2E38"/>
                  </a:solidFill>
                  <a:latin typeface="Arial" charset="0"/>
                </a:rPr>
                <a:t>2</a:t>
              </a:r>
              <a:endParaRPr lang="ko-KR" altLang="en-US" sz="812" dirty="0">
                <a:solidFill>
                  <a:srgbClr val="2E2E38"/>
                </a:solidFill>
                <a:latin typeface="Arial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8FB56C62-F4EF-45FF-BF89-A59516ADB87B}"/>
              </a:ext>
            </a:extLst>
          </p:cNvPr>
          <p:cNvSpPr txBox="1">
            <a:spLocks/>
          </p:cNvSpPr>
          <p:nvPr/>
        </p:nvSpPr>
        <p:spPr>
          <a:xfrm>
            <a:off x="495300" y="201600"/>
            <a:ext cx="891884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 marL="139700" lvl="0" indent="-139700" defTabSz="839788" fontAlgn="ctr" latinLnBrk="1">
              <a:spcAft>
                <a:spcPct val="0"/>
              </a:spcAft>
              <a:buClr>
                <a:srgbClr val="FFD200"/>
              </a:buClr>
              <a:buSzPct val="75000"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rPr>
              <a:t>Building PPE analyzer practice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/>
                <a:ea typeface="+mj-ea"/>
                <a:cs typeface="Arial" pitchFamily="34" charset="0"/>
              </a:rPr>
            </a:br>
            <a:r>
              <a:rPr kumimoji="1" lang="en-US" altLang="ko-KR" sz="2400" dirty="0">
                <a:solidFill>
                  <a:srgbClr val="646464"/>
                </a:solidFill>
                <a:latin typeface="+mj-ea"/>
              </a:rPr>
              <a:t>2.2 Reconciliation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Arial"/>
              <a:ea typeface="+mj-ea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2811AA-772F-4B7F-84F8-802DE840D413}"/>
              </a:ext>
            </a:extLst>
          </p:cNvPr>
          <p:cNvSpPr txBox="1"/>
          <p:nvPr/>
        </p:nvSpPr>
        <p:spPr>
          <a:xfrm>
            <a:off x="6901789" y="5426562"/>
            <a:ext cx="2439126" cy="394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29703" rIns="0" bIns="0" rtlCol="0">
            <a:spAutoFit/>
          </a:bodyPr>
          <a:lstStyle/>
          <a:p>
            <a:pPr marL="331824" indent="-185646" defTabSz="742584">
              <a:spcBef>
                <a:spcPts val="487"/>
              </a:spcBef>
              <a:buFont typeface="+mj-ea"/>
              <a:buAutoNum type="circleNumDbPlain" startAt="2"/>
            </a:pPr>
            <a:r>
              <a:rPr lang="en-US" altLang="ko-KR" sz="975" dirty="0">
                <a:solidFill>
                  <a:srgbClr val="2E2E38"/>
                </a:solidFill>
                <a:latin typeface="EYInterstate Light"/>
              </a:rPr>
              <a:t>Closing Depreciation</a:t>
            </a:r>
          </a:p>
          <a:p>
            <a:pPr marL="285413" indent="-139235" defTabSz="742584">
              <a:spcBef>
                <a:spcPts val="487"/>
              </a:spcBef>
              <a:buFont typeface="Arial" panose="020B0604020202020204" pitchFamily="34" charset="0"/>
              <a:buChar char="•"/>
            </a:pPr>
            <a:r>
              <a:rPr lang="en-US" altLang="ko-KR" sz="975" dirty="0">
                <a:solidFill>
                  <a:srgbClr val="2E2E38"/>
                </a:solidFill>
                <a:latin typeface="Abadi" panose="020B0604020104020204" pitchFamily="34" charset="0"/>
              </a:rPr>
              <a:t>TB </a:t>
            </a:r>
            <a:r>
              <a:rPr lang="ko-KR" altLang="en-US" sz="975" dirty="0">
                <a:solidFill>
                  <a:srgbClr val="2E2E38"/>
                </a:solidFill>
                <a:latin typeface="Abadi" panose="020B0604020104020204" pitchFamily="34" charset="0"/>
              </a:rPr>
              <a:t>감가상각 누계</a:t>
            </a:r>
            <a:r>
              <a:rPr lang="en-US" altLang="ko-KR" sz="975" dirty="0">
                <a:solidFill>
                  <a:srgbClr val="2E2E38"/>
                </a:solidFill>
                <a:latin typeface="Abadi" panose="020B0604020104020204" pitchFamily="34" charset="0"/>
              </a:rPr>
              <a:t> </a:t>
            </a:r>
            <a:r>
              <a:rPr lang="ko-KR" altLang="en-US" sz="975" dirty="0">
                <a:solidFill>
                  <a:srgbClr val="2E2E38"/>
                </a:solidFill>
                <a:latin typeface="Abadi" panose="020B0604020104020204" pitchFamily="34" charset="0"/>
              </a:rPr>
              <a:t>기말 금액 입력</a:t>
            </a:r>
            <a:endParaRPr lang="en-US" altLang="ko-KR" sz="975" dirty="0">
              <a:solidFill>
                <a:srgbClr val="2E2E38"/>
              </a:solidFill>
              <a:latin typeface="EYInterstate Light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A210092-8C8D-4902-9B1A-A6113D8FD2A3}"/>
              </a:ext>
            </a:extLst>
          </p:cNvPr>
          <p:cNvCxnSpPr>
            <a:stCxn id="13" idx="3"/>
            <a:endCxn id="10" idx="0"/>
          </p:cNvCxnSpPr>
          <p:nvPr/>
        </p:nvCxnSpPr>
        <p:spPr>
          <a:xfrm>
            <a:off x="5400756" y="2809768"/>
            <a:ext cx="3308303" cy="1627344"/>
          </a:xfrm>
          <a:prstGeom prst="bentConnector2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B08B80-EF9C-42F3-BEAB-1C5EF30C8304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 rot="16200000" flipH="1">
            <a:off x="4655119" y="3376990"/>
            <a:ext cx="2553470" cy="1939870"/>
          </a:xfrm>
          <a:prstGeom prst="bentConnector2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7">
            <a:extLst>
              <a:ext uri="{FF2B5EF4-FFF2-40B4-BE49-F238E27FC236}">
                <a16:creationId xmlns:a16="http://schemas.microsoft.com/office/drawing/2014/main" id="{BF5FAA94-EEE2-4409-A945-B0DC70376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04764"/>
            <a:ext cx="2966102" cy="32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772" tIns="37386" rIns="74772" bIns="37386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defTabSz="618820" latinLnBrk="0">
              <a:lnSpc>
                <a:spcPct val="90000"/>
              </a:lnSpc>
            </a:pPr>
            <a:r>
              <a:rPr lang="en-US" altLang="ko-KR" sz="1299" u="sng" spc="-32" dirty="0">
                <a:solidFill>
                  <a:srgbClr val="000000">
                    <a:lumMod val="85000"/>
                    <a:lumOff val="15000"/>
                  </a:srgbClr>
                </a:solidFill>
              </a:rPr>
              <a:t>Helix</a:t>
            </a:r>
            <a:r>
              <a:rPr lang="ko-KR" altLang="en-US" sz="1299" u="sng" spc="-32" dirty="0">
                <a:solidFill>
                  <a:srgbClr val="000000">
                    <a:lumMod val="85000"/>
                    <a:lumOff val="15000"/>
                  </a:srgbClr>
                </a:solidFill>
              </a:rPr>
              <a:t>를 활용한 </a:t>
            </a:r>
            <a:r>
              <a:rPr lang="en-US" altLang="ko-KR" sz="1299" u="sng" spc="-32" dirty="0">
                <a:solidFill>
                  <a:srgbClr val="000000">
                    <a:lumMod val="85000"/>
                    <a:lumOff val="15000"/>
                  </a:srgbClr>
                </a:solidFill>
              </a:rPr>
              <a:t>PP&amp;E Reconciliation </a:t>
            </a:r>
            <a:r>
              <a:rPr lang="ko-KR" altLang="en-US" sz="1299" u="sng" spc="-32" dirty="0">
                <a:solidFill>
                  <a:srgbClr val="000000">
                    <a:lumMod val="85000"/>
                    <a:lumOff val="15000"/>
                  </a:srgbClr>
                </a:solidFill>
              </a:rPr>
              <a:t>검증 내역</a:t>
            </a:r>
            <a:endParaRPr lang="ko-KR" altLang="en-US" sz="1299" u="sng" spc="-32" dirty="0">
              <a:solidFill>
                <a:srgbClr val="000000"/>
              </a:solidFill>
            </a:endParaRPr>
          </a:p>
          <a:p>
            <a:pPr algn="l" defTabSz="618820" latinLnBrk="0">
              <a:lnSpc>
                <a:spcPct val="90000"/>
              </a:lnSpc>
            </a:pPr>
            <a:endParaRPr lang="en-US" altLang="ko-KR" sz="1299" u="sng" dirty="0">
              <a:solidFill>
                <a:srgbClr val="2E2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3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yung-hee.choi\Desktop\2015_work\00_New PVI_FY16\11_Proposal\Hanyoung_Logo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31" y="5287838"/>
            <a:ext cx="1125682" cy="12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Triangle 10"/>
          <p:cNvSpPr/>
          <p:nvPr/>
        </p:nvSpPr>
        <p:spPr>
          <a:xfrm rot="5400000">
            <a:off x="4152119" y="-4158824"/>
            <a:ext cx="1588353" cy="9906001"/>
          </a:xfrm>
          <a:prstGeom prst="rtTriangle">
            <a:avLst/>
          </a:prstGeom>
          <a:solidFill>
            <a:srgbClr val="FFD2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itle 341"/>
          <p:cNvSpPr txBox="1">
            <a:spLocks/>
          </p:cNvSpPr>
          <p:nvPr/>
        </p:nvSpPr>
        <p:spPr>
          <a:xfrm>
            <a:off x="416496" y="80628"/>
            <a:ext cx="3132348" cy="157244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맑은 고딕" pitchFamily="50" charset="-127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dirty="0">
                <a:solidFill>
                  <a:schemeClr val="accent1"/>
                </a:solidFill>
              </a:rPr>
              <a:t>Training Session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B1AC9-B275-4751-B872-E61B3881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988" y="2456892"/>
            <a:ext cx="47434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7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yung-hee.choi\Desktop\2015_work\00_New PVI_FY16\11_Proposal\Hanyoung_Logo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31" y="5287838"/>
            <a:ext cx="1125682" cy="12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Triangle 10"/>
          <p:cNvSpPr/>
          <p:nvPr/>
        </p:nvSpPr>
        <p:spPr>
          <a:xfrm rot="5400000">
            <a:off x="4152119" y="-4158824"/>
            <a:ext cx="1588353" cy="9906001"/>
          </a:xfrm>
          <a:prstGeom prst="rtTriangle">
            <a:avLst/>
          </a:prstGeom>
          <a:solidFill>
            <a:srgbClr val="FFD2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itle 341"/>
          <p:cNvSpPr txBox="1">
            <a:spLocks/>
          </p:cNvSpPr>
          <p:nvPr/>
        </p:nvSpPr>
        <p:spPr>
          <a:xfrm>
            <a:off x="3809873" y="3211269"/>
            <a:ext cx="2286254" cy="4448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맑은 고딕" pitchFamily="50" charset="-127"/>
                <a:ea typeface="+mj-ea"/>
                <a:cs typeface="Arial" pitchFamily="34" charset="0"/>
              </a:defRPr>
            </a:lvl1pPr>
          </a:lstStyle>
          <a:p>
            <a:r>
              <a:rPr lang="en-US" altLang="ko-KR" sz="6000" dirty="0"/>
              <a:t>Q&amp;A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6348178"/>
      </p:ext>
    </p:extLst>
  </p:cSld>
  <p:clrMapOvr>
    <a:masterClrMapping/>
  </p:clrMapOvr>
</p:sld>
</file>

<file path=ppt/theme/theme1.xml><?xml version="1.0" encoding="utf-8"?>
<a:theme xmlns:a="http://schemas.openxmlformats.org/drawingml/2006/main" name="EY_regular_presentation_2010">
  <a:themeElements>
    <a:clrScheme name="EY white print-ready">
      <a:dk1>
        <a:srgbClr val="333333"/>
      </a:dk1>
      <a:lt1>
        <a:srgbClr val="808080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7030A0"/>
      </a:folHlink>
    </a:clrScheme>
    <a:fontScheme name="EY+맑은고딕">
      <a:majorFont>
        <a:latin typeface="EYInterstate"/>
        <a:ea typeface="맑은 고딕"/>
        <a:cs typeface=""/>
      </a:majorFont>
      <a:minorFont>
        <a:latin typeface="EYInterstate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 PowerPoint Onscreen.potx" id="{FC647D57-B566-4D15-94A9-B1865A7AE469}" vid="{27624BD0-A4C8-40F7-A90E-58185124139C}"/>
    </a:ext>
  </a:extLst>
</a:theme>
</file>

<file path=ppt/theme/theme3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EY_regular_presentation_2010</Template>
  <TotalTime>28579</TotalTime>
  <Words>338</Words>
  <Application>Microsoft Office PowerPoint</Application>
  <PresentationFormat>A4 Paper (210x297 mm)</PresentationFormat>
  <Paragraphs>140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맑은 고딕</vt:lpstr>
      <vt:lpstr>Abadi</vt:lpstr>
      <vt:lpstr>Arial</vt:lpstr>
      <vt:lpstr>EYInterstate</vt:lpstr>
      <vt:lpstr>EYInterstate Light</vt:lpstr>
      <vt:lpstr>EYInterstate Regular</vt:lpstr>
      <vt:lpstr>Georgia</vt:lpstr>
      <vt:lpstr>EY_regular_presentation_2010</vt:lpstr>
      <vt:lpstr>EY regular presentation 2015 v1</vt:lpstr>
      <vt:lpstr>EY light background</vt:lpstr>
      <vt:lpstr>Worksheet</vt:lpstr>
      <vt:lpstr>PowerPoint Presentation</vt:lpstr>
      <vt:lpstr>PowerPoint Presentation</vt:lpstr>
      <vt:lpstr>Understanding data of PPE 1.1 PPE Analyzer data template</vt:lpstr>
      <vt:lpstr>Understanding data of PPE 1.2 Understanding Column</vt:lpstr>
      <vt:lpstr>Building PPE analyzer practice 2.1 Data Transformation</vt:lpstr>
      <vt:lpstr>Building PPE analyzer practice 2.2 Reconciliation  </vt:lpstr>
      <vt:lpstr>PowerPoint Presentation</vt:lpstr>
      <vt:lpstr>PowerPoint Presentation</vt:lpstr>
      <vt:lpstr>PowerPoint Presentation</vt:lpstr>
      <vt:lpstr>PowerPoint Presentation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(Arial bold 30 point)</dc:title>
  <dc:creator>eun-ae.lee</dc:creator>
  <cp:lastModifiedBy>Tae-Uk Kim</cp:lastModifiedBy>
  <cp:revision>1686</cp:revision>
  <cp:lastPrinted>2016-12-07T00:10:31Z</cp:lastPrinted>
  <dcterms:created xsi:type="dcterms:W3CDTF">2013-05-30T04:11:02Z</dcterms:created>
  <dcterms:modified xsi:type="dcterms:W3CDTF">2021-07-12T00:28:07Z</dcterms:modified>
</cp:coreProperties>
</file>